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6" r:id="rId3"/>
    <p:sldId id="302" r:id="rId4"/>
    <p:sldId id="303" r:id="rId5"/>
    <p:sldId id="289" r:id="rId6"/>
    <p:sldId id="297" r:id="rId7"/>
    <p:sldId id="304" r:id="rId8"/>
    <p:sldId id="307" r:id="rId9"/>
    <p:sldId id="305" r:id="rId10"/>
    <p:sldId id="308" r:id="rId11"/>
    <p:sldId id="306" r:id="rId12"/>
    <p:sldId id="294" r:id="rId13"/>
    <p:sldId id="309" r:id="rId14"/>
    <p:sldId id="310" r:id="rId15"/>
    <p:sldId id="298" r:id="rId16"/>
    <p:sldId id="30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76" autoAdjust="0"/>
  </p:normalViewPr>
  <p:slideViewPr>
    <p:cSldViewPr snapToGrid="0">
      <p:cViewPr varScale="1">
        <p:scale>
          <a:sx n="96" d="100"/>
          <a:sy n="96" d="100"/>
        </p:scale>
        <p:origin x="2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E8D6-5B41-47DA-97F9-B6FFC271B94B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569BB-0377-4073-B622-D589B7BF0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rgbClr val="5A2781"/>
                </a:solidFill>
              </a:rPr>
              <a:t>55 % zakázek se v EU soutěží na cenu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60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Opentender</a:t>
            </a:r>
            <a:r>
              <a:rPr lang="cs-CZ" dirty="0"/>
              <a:t> https://opentender.eu/cz/?lang=cs</a:t>
            </a:r>
          </a:p>
          <a:p>
            <a:pPr marL="171450" indent="-171450">
              <a:buFontTx/>
              <a:buChar char="-"/>
            </a:pPr>
            <a:r>
              <a:rPr lang="cs-CZ" dirty="0"/>
              <a:t>Performance http://ec.europa.eu/internal_market/scoreboard/performance_per_policy_area/public_procurement/index_en.htm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Europam</a:t>
            </a:r>
            <a:r>
              <a:rPr lang="cs-CZ" dirty="0"/>
              <a:t> /Czech Republic http://europam.eu/?module=country-profile&amp;country=Czech%20Republic#info_PP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4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jde o věstník nebo tržiště, máte zde samozřejmě i možnost toho, že budete jednoduše filtrovat, jaké veřejné zakázky vás budou zajímat. A to v souvislosti s oborem, ale i v souvislosti s rozsahem, délkou trvání, nebo cenou. Zde plně záleží jenom na oboru, ve kterém podnikáte a na tom, na co si troufáte.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8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 získávání potřebných dokladů (např. RT, ČSSZ, FÚ a jejich zahraniční obdoby)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tzv.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user‘s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(FAQ, manuály, řád) jsou dosud kompletně česky;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Naučit úřady, weby, aplikace „mluvit“ anglicky, přijímat podání, doklady alespoň v Aj a přijímat podání elektronicky (aktuálně FÚ a PSSZ přijímají žádosti o vydání potvrzení o „bezdlužnosti“ pouze v listinné podobě, žádost zaslaná do podatelny se zahraničním el. podpisem nestačí);</a:t>
            </a:r>
          </a:p>
          <a:p>
            <a:r>
              <a:rPr lang="cs-CZ" dirty="0"/>
              <a:t>Zvýšené náklady pro zahraniční dodavatele 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zvýšené náklady považuji náklady na zajištění překladů zahraničních dokladů do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Čj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(byť neověřených) a to i opakovaně, poštovné za zaslání listinných žádostí vůči ČSSZ a FÚ Praha 1.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20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2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Vedle uvedeného ukládá zákon zadavateli povinnost požadovat pro uzavření smlouvy od vybraného dodavatele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předložení dokladů o jeho majetkové struktuře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to až po skutečné majitele podle zákona o některých opatřeních proti legalizaci výnosů z trestné činnosti a financování terorismu. Právě tento požadavek ZZVZ zkomplikoval některých dodavatelům účast ve veřejných zakázkách.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569BB-0377-4073-B622-D589B7BF0DB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76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8DFFF-3413-494C-BC2C-76766F9A8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42B579-ECCE-4CFA-AAA0-A3109DD4D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F1E25E-C204-411E-8089-D03A742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97136-320D-4060-B078-72F9CA42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5C24CF-C15D-41FC-A414-DBFE2D54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971EC-E75D-4FE8-AFE3-BBF5E626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067810-C87F-4062-9B69-D5D2E1113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4EC25-5D9B-4BF5-B735-BAC597CC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0E87A-5941-40B3-B0B9-AFD76192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E2584-1659-4B82-A7E5-53104F31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87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F258264-6218-4FFB-B41B-B37B292A3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5A0195-F781-42A3-B7B3-C7FA91F97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121518-E4BA-40D8-8F07-96332167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79D574-B7BE-4ADB-B027-8DC97580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C29D2D-F27F-4A25-AEFD-AA35B144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52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8EFA9-5C23-4A9D-B437-1A24D77E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48CAD9-3BF6-48A8-B280-DD29353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F36830-C2FE-41A1-923D-F0E8F133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2418B5-7C11-408E-951A-439891C3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5609F5-B85D-4CF4-BFCD-C3C289B8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15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3EEEE-CC30-41CB-A60E-50C989A5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A51E8C-0EDC-4861-B561-D82A0E101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8F143-B755-4459-87E3-11B763DD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E834E-87D2-430C-8BBA-C3201D0B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31E97-E5CE-46AE-AE81-6D2A10A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E82AB-5846-4F01-A1C1-16556EDB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5BD48B-13C2-4FFC-ADF2-ADCB6123B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BEF68CF-9AC8-42D3-8277-179E6CB5A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82DC61-C2E1-45B5-8B78-96E3D8DE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FC9833-9A0A-47B4-B963-9E51BED1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35472F-6933-4501-93D0-55C74A8B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4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61389-BCF5-4AED-9E5A-B916E16A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C21986-59EE-45D6-96FB-78A963DF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DA02D17-52F8-4949-9913-4833CB53E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77E5172-D425-4A5E-9582-8E714D82A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42924-E7FD-484E-A809-CE37A761C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BAB244-B6A4-4345-A24B-D90B1F83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56A3475-BAF3-44C3-B4F3-5202CFE3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FEEE8B-37F5-417F-8781-C9DE5FD0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2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D0C2E-E411-49FC-9299-3CEA20F2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D1E327-C5AC-4145-999A-37CD10BB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2B25A9-59FC-4EA5-BB13-DF3F7AFB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60F14E-FC11-4E25-95ED-5236AEEA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3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C169BC-3214-426D-9180-9540415A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B1A19E-2774-41AF-90C9-F7A4B795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9E8C5-C9C3-49E2-9E9E-49186D88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22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57E435-C0B1-41C2-A001-9AC58E0B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140DDC-8116-4EC5-92F9-26CB703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85BDC17-705E-4CA0-BE6E-FDB0F06B0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26665-EF70-4504-9294-A3372487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F93E43-0CAE-4C78-BA63-16F7C7F2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0DB8EC-8146-45A4-B8BD-B87F7857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26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9A08C-A734-4675-8182-84589EDC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3746627-7F95-494E-9F26-6872CE52A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8678067-A9E4-4B25-81E6-96472F36E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29D9F5-3525-4A83-8A75-9157F528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AA2BF0-C5EE-4816-9F3B-6D038AEF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12C66E-5F70-4A15-AFB1-2CC90D71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105624-95D6-4263-87FB-18AA1730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237710-0D7E-4955-8E13-9C788498B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DA991-2D2E-44D7-8BE3-43BF654A0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2376-F6BE-48FA-ADCF-75FEAC947E79}" type="datetimeFigureOut">
              <a:rPr lang="cs-CZ" smtClean="0"/>
              <a:t>10.03.2019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ED28F4-53EB-4195-9BE0-01C47E566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CD18B4-FDE6-406D-B802-6939522F7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3591-EB96-4868-B1EC-0EC143A625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5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hyperlink" Target="mailto:martin.mourek@czechinves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n.nipez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ted.europa.eu/TED/main/HomePage.do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stnikverejnychzakazek.cz/" TargetMode="External"/><Relationship Id="rId5" Type="http://schemas.openxmlformats.org/officeDocument/2006/relationships/hyperlink" Target="https://www.businessinfo.cz/cs/clanky/verejne-zakazky-ppbi-51137.html#!&amp;chapter=1" TargetMode="External"/><Relationship Id="rId4" Type="http://schemas.openxmlformats.org/officeDocument/2006/relationships/hyperlink" Target="https://ec.europa.eu/info/policies/public-procurement/support-tools-public-buyers/public-procurement-eu-countries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50E29418-F445-43A6-B85B-EE25655C5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400" y="-25400"/>
            <a:ext cx="12395200" cy="7099300"/>
          </a:xfrm>
          <a:prstGeom prst="rect">
            <a:avLst/>
          </a:prstGeom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BDEC1174-71C7-4CF1-8FB7-FB2FD9138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0"/>
            <a:ext cx="358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B2B1AA3C-0B45-4069-8DB5-C1F223102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56523"/>
            <a:ext cx="9144000" cy="1772478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MY- </a:t>
            </a:r>
            <a:r>
              <a:rPr lang="cs-CZ" sz="3600" dirty="0" err="1">
                <a:solidFill>
                  <a:schemeClr val="bg1"/>
                </a:solidFill>
              </a:rPr>
              <a:t>Gateway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Stopařův průvodce veřejnými zakázkami pro start-</a:t>
            </a:r>
            <a:r>
              <a:rPr lang="cs-CZ" dirty="0" err="1">
                <a:solidFill>
                  <a:schemeClr val="bg1"/>
                </a:solidFill>
              </a:rPr>
              <a:t>upy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417BAECE-6A56-4299-A46A-7C4A8785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79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</a:t>
            </a:r>
            <a:r>
              <a:rPr lang="cs-CZ" dirty="0" err="1">
                <a:solidFill>
                  <a:schemeClr val="bg1"/>
                </a:solidFill>
              </a:rPr>
              <a:t>kéta</a:t>
            </a:r>
            <a:r>
              <a:rPr lang="cs-CZ" dirty="0">
                <a:solidFill>
                  <a:schemeClr val="bg1"/>
                </a:solidFill>
              </a:rPr>
              <a:t> Havlová, </a:t>
            </a:r>
            <a:r>
              <a:rPr lang="cs-CZ" dirty="0" err="1">
                <a:solidFill>
                  <a:schemeClr val="bg1"/>
                </a:solidFill>
              </a:rPr>
              <a:t>CzechInvest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Startup </a:t>
            </a:r>
            <a:r>
              <a:rPr lang="cs-CZ" dirty="0" err="1">
                <a:solidFill>
                  <a:schemeClr val="bg1"/>
                </a:solidFill>
              </a:rPr>
              <a:t>Europe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Week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Liberec, 11/3/</a:t>
            </a:r>
            <a:r>
              <a:rPr lang="en-US" dirty="0">
                <a:solidFill>
                  <a:schemeClr val="bg1"/>
                </a:solidFill>
              </a:rPr>
              <a:t>2019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" name="Ábra 9">
            <a:extLst>
              <a:ext uri="{FF2B5EF4-FFF2-40B4-BE49-F238E27FC236}">
                <a16:creationId xmlns:a16="http://schemas.microsoft.com/office/drawing/2014/main" id="{DC73969D-4990-461B-8375-791AB425D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59" y="4564063"/>
            <a:ext cx="2293937" cy="22939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4FD566-552F-4295-BE4F-2E83C9155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90" y="4564063"/>
            <a:ext cx="4029464" cy="1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4601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Benefity pro </a:t>
            </a:r>
            <a:r>
              <a:rPr lang="cs-CZ" altLang="hu-HU" sz="4000" dirty="0" err="1">
                <a:solidFill>
                  <a:srgbClr val="B24C90"/>
                </a:solidFill>
              </a:rPr>
              <a:t>stat-upy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05"/>
            <a:ext cx="8216900" cy="47192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/>
              <a:t>Diverzifikace zdrojů financování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Zadavatelé </a:t>
            </a:r>
            <a:r>
              <a:rPr lang="pt-BR" sz="2400" dirty="0"/>
              <a:t>jsou bonitní</a:t>
            </a: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400" dirty="0"/>
              <a:t>Jistota plateb od veřejného zadavatele</a:t>
            </a:r>
          </a:p>
          <a:p>
            <a:pPr>
              <a:spcBef>
                <a:spcPts val="18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inherit"/>
              </a:rPr>
              <a:t>Předvídatelnost smluvních podmínek a příjmů</a:t>
            </a:r>
            <a:r>
              <a:rPr lang="cs-CZ" altLang="cs-CZ" sz="600" dirty="0"/>
              <a:t> 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2400" dirty="0"/>
              <a:t>Většinou dlouhodobější kontrakt (max. 4 roky)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Tvorba nových pracovních míst v souvislosti s výkonem zakázky</a:t>
            </a: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85175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Naše zkušenosti s veřejnými zakázkami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05"/>
            <a:ext cx="8216900" cy="47192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/>
              <a:t>Délka trvání: 18 měsíců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Změna zákona o veřejných zakázkách (+ </a:t>
            </a:r>
            <a:r>
              <a:rPr lang="cs-CZ" sz="2400" dirty="0" err="1"/>
              <a:t>vs</a:t>
            </a:r>
            <a:r>
              <a:rPr lang="cs-CZ" sz="2400" dirty="0"/>
              <a:t> -)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„Boj“ mezi cenou a kvalitou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Soutěžení partnerů v zahraničí (podle českého zákona)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Papír </a:t>
            </a:r>
            <a:r>
              <a:rPr lang="cs-CZ" sz="2400" dirty="0" err="1"/>
              <a:t>vs</a:t>
            </a:r>
            <a:r>
              <a:rPr lang="cs-CZ" sz="2400" dirty="0"/>
              <a:t> digitalizace (aneb je to o provedení)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„zákonný šiml“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647EA81-96A3-4B53-8389-538245907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3" y="4749683"/>
            <a:ext cx="4029456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1498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Hlavní doporučení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05"/>
            <a:ext cx="8216900" cy="47192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Seznámit se s elektronickými nástroji a učit se je používat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 časového hlediska úspornější, než prohlížet webové stránky jednotlivých potenciálních zadavatelů, je sledovat informační systém o veřejných zakázkách.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Vytvoření nových kontaktů a partnerství s dalšími (většími nebo zkušenějšími) dodavateli, aby se společně ucházely o veřejné soutěže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Zaměstnávat osobu jejíž agenda budou veřejné zakázky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Ukázat zadavateli, že spuštění nabízí nejlepší řešení jejich problému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cs-CZ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87338"/>
      </p:ext>
    </p:extLst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Hlavní doporučení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05"/>
            <a:ext cx="8216900" cy="471922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Efektivní sebeprezentace a umění prodávat sám sebe - pokud si u zadavatelů vybudujete dobré kontakty a udržujete korektní vztahy, je možné se zadavatelem domluvit, aby vás v případě vyhlášení nové veřejné zakázky na zahájení zadávacího řízení neformálním způsobem upozornil.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Seznámit se s textem ZD co nejdříve - Každý účastník má totiž možnost se písemně dotazovat na informace k zadávacím podmínkám.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Vyhrané výběrové řízení ještě nemusí znamenat podepsání smlouvy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Obrnit se trpělivostí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endParaRPr lang="cs-CZ" sz="2400" dirty="0"/>
          </a:p>
          <a:p>
            <a:pPr marL="457200" indent="-457200">
              <a:spcBef>
                <a:spcPts val="1800"/>
              </a:spcBef>
              <a:buFont typeface="+mj-lt"/>
              <a:buAutoNum type="arabicPeriod" startAt="7"/>
            </a:pPr>
            <a:endParaRPr lang="cs-CZ" sz="2400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741469"/>
      </p:ext>
    </p:extLst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hitchhikers guide to the galaxy">
            <a:extLst>
              <a:ext uri="{FF2B5EF4-FFF2-40B4-BE49-F238E27FC236}">
                <a16:creationId xmlns:a16="http://schemas.microsoft.com/office/drawing/2014/main" id="{8EA851AD-A659-4AEA-857A-0F873950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4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Další kroky v rámci 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076"/>
            <a:ext cx="8216900" cy="471922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200" dirty="0"/>
              <a:t>Navázání na danou problematiku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200" dirty="0"/>
              <a:t>Další rozvoj a osvěta v tomto tématu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200" dirty="0"/>
              <a:t>Poskytování seminářů a workshopů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200" dirty="0"/>
              <a:t>Vytvoření tutoriálů a zjednodušeného schématu, blogů, infografik, atp..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cs-CZ" sz="2400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Ábra 9">
            <a:extLst>
              <a:ext uri="{FF2B5EF4-FFF2-40B4-BE49-F238E27FC236}">
                <a16:creationId xmlns:a16="http://schemas.microsoft.com/office/drawing/2014/main" id="{2901EA80-7F40-456D-B88A-33E714A82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801" y="286378"/>
            <a:ext cx="1458685" cy="14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91113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1">
            <a:extLst>
              <a:ext uri="{FF2B5EF4-FFF2-40B4-BE49-F238E27FC236}">
                <a16:creationId xmlns:a16="http://schemas.microsoft.com/office/drawing/2014/main" id="{97AED648-2654-4BD1-81DE-60A03DBB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6" b="1306"/>
          <a:stretch>
            <a:fillRect/>
          </a:stretch>
        </p:blipFill>
        <p:spPr>
          <a:xfrm>
            <a:off x="7211476" y="13996"/>
            <a:ext cx="4980524" cy="685800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15CC79D-82A0-4654-BD4D-37BB3A1F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79" y="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D32721A5-F0AB-45A8-9815-081FAB539418}"/>
              </a:ext>
            </a:extLst>
          </p:cNvPr>
          <p:cNvSpPr/>
          <p:nvPr/>
        </p:nvSpPr>
        <p:spPr>
          <a:xfrm>
            <a:off x="2426792" y="2287089"/>
            <a:ext cx="514166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Markéta Havlová</a:t>
            </a:r>
          </a:p>
          <a:p>
            <a:r>
              <a:rPr lang="cs-CZ" sz="2800" dirty="0"/>
              <a:t>Ředitelka odboru </a:t>
            </a:r>
            <a:r>
              <a:rPr lang="cs-CZ" sz="2800" dirty="0" err="1"/>
              <a:t>star-upů</a:t>
            </a:r>
            <a:endParaRPr lang="cs-CZ" sz="2800" dirty="0"/>
          </a:p>
          <a:p>
            <a:r>
              <a:rPr lang="cs-CZ" sz="2800" dirty="0"/>
              <a:t>CzechInvest</a:t>
            </a:r>
          </a:p>
          <a:p>
            <a:r>
              <a:rPr lang="cs-CZ" sz="2800" dirty="0">
                <a:hlinkClick r:id="rId4"/>
              </a:rPr>
              <a:t>marketa.havlova</a:t>
            </a:r>
            <a:r>
              <a:rPr lang="cs-CZ" sz="2800" dirty="0">
                <a:cs typeface="Arial" panose="020B0604020202020204" pitchFamily="34" charset="0"/>
                <a:hlinkClick r:id="rId4"/>
              </a:rPr>
              <a:t>@czechinvest.org</a:t>
            </a:r>
            <a:endParaRPr lang="cs-CZ" sz="2800" dirty="0">
              <a:cs typeface="Arial" panose="020B0604020202020204" pitchFamily="34" charset="0"/>
            </a:endParaRPr>
          </a:p>
          <a:p>
            <a:r>
              <a:rPr lang="cs-CZ" sz="2800" dirty="0"/>
              <a:t>+420 296 342 528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83B580DC-64E1-42BF-98CA-83C62025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0E6BA26-5DED-4D46-8D51-D871F9DFCA4D}"/>
              </a:ext>
            </a:extLst>
          </p:cNvPr>
          <p:cNvCxnSpPr>
            <a:cxnSpLocks/>
          </p:cNvCxnSpPr>
          <p:nvPr/>
        </p:nvCxnSpPr>
        <p:spPr>
          <a:xfrm flipH="1">
            <a:off x="1030514" y="2264228"/>
            <a:ext cx="6895" cy="1393372"/>
          </a:xfrm>
          <a:prstGeom prst="line">
            <a:avLst/>
          </a:prstGeom>
          <a:ln w="28575">
            <a:solidFill>
              <a:srgbClr val="671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13917DB-E31A-422B-8130-E6A095F47B7D}"/>
              </a:ext>
            </a:extLst>
          </p:cNvPr>
          <p:cNvCxnSpPr>
            <a:cxnSpLocks/>
          </p:cNvCxnSpPr>
          <p:nvPr/>
        </p:nvCxnSpPr>
        <p:spPr>
          <a:xfrm>
            <a:off x="1030514" y="2264229"/>
            <a:ext cx="1404000" cy="0"/>
          </a:xfrm>
          <a:prstGeom prst="line">
            <a:avLst/>
          </a:prstGeom>
          <a:ln w="28575">
            <a:solidFill>
              <a:srgbClr val="671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8431B902-2BD3-4164-B77D-E1D5247CB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99" y="2348320"/>
            <a:ext cx="1307415" cy="1309272"/>
          </a:xfrm>
          <a:prstGeom prst="rect">
            <a:avLst/>
          </a:prstGeom>
        </p:spPr>
      </p:pic>
      <p:pic>
        <p:nvPicPr>
          <p:cNvPr id="11" name="Ábra 9">
            <a:extLst>
              <a:ext uri="{FF2B5EF4-FFF2-40B4-BE49-F238E27FC236}">
                <a16:creationId xmlns:a16="http://schemas.microsoft.com/office/drawing/2014/main" id="{2ED56B6A-D911-43CD-9E39-5A0C49858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280" y="4690967"/>
            <a:ext cx="1458685" cy="14586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67AFF8-CC84-43B4-9309-76CFD5597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92" y="4690967"/>
            <a:ext cx="2876561" cy="12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2117"/>
      </p:ext>
    </p:extLst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Stopařův průvodce příležitostmi veřejných zakázek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398"/>
            <a:ext cx="8216900" cy="4719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Hlavní cíle: 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Poskytování informací v oblasti privátních a veřejných zakázek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Poskytování dostupných možností pro start-</a:t>
            </a:r>
            <a:r>
              <a:rPr lang="cs-CZ" sz="2800" dirty="0" err="1"/>
              <a:t>upy</a:t>
            </a:r>
            <a:endParaRPr lang="cs-CZ" sz="2800" dirty="0"/>
          </a:p>
          <a:p>
            <a:pPr lvl="1">
              <a:lnSpc>
                <a:spcPct val="150000"/>
              </a:lnSpc>
            </a:pPr>
            <a:r>
              <a:rPr lang="cs-CZ" sz="2800" dirty="0"/>
              <a:t>Poskytuje podporu pro start-</a:t>
            </a:r>
            <a:r>
              <a:rPr lang="cs-CZ" sz="2800" dirty="0" err="1"/>
              <a:t>upy</a:t>
            </a:r>
            <a:r>
              <a:rPr lang="cs-CZ" sz="2800" dirty="0"/>
              <a:t> s orientací na poli veřejných zakázek</a:t>
            </a: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73353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Stopařův průvodce příležitostmi veřejných zakázek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>
            <a:extLst>
              <a:ext uri="{FF2B5EF4-FFF2-40B4-BE49-F238E27FC236}">
                <a16:creationId xmlns:a16="http://schemas.microsoft.com/office/drawing/2014/main" id="{45180F78-CFC9-4148-9378-C30B66DB6F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3" r="26417"/>
          <a:stretch/>
        </p:blipFill>
        <p:spPr>
          <a:xfrm>
            <a:off x="4583086" y="1823319"/>
            <a:ext cx="3377787" cy="4193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B16BF9FA-BD97-49A8-AAE1-8F267EBB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398"/>
            <a:ext cx="3392929" cy="4719224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cs-CZ" sz="2800" dirty="0"/>
              <a:t>Data shromážděna na evropské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cs-CZ" sz="2800" dirty="0"/>
              <a:t>i národních úrovních (ČR, SLO, RO)</a:t>
            </a:r>
          </a:p>
        </p:txBody>
      </p:sp>
    </p:spTree>
    <p:extLst>
      <p:ext uri="{BB962C8B-B14F-4D97-AF65-F5344CB8AC3E}">
        <p14:creationId xmlns:p14="http://schemas.microsoft.com/office/powerpoint/2010/main" val="511190508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Stopařův průvodce příležitostmi veřejných zakázek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398"/>
            <a:ext cx="8216900" cy="47192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5A2781"/>
                </a:solidFill>
              </a:rPr>
              <a:t>Proč? 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250 000 státních či polostátních institucí v celé EU</a:t>
            </a:r>
          </a:p>
          <a:p>
            <a:pPr lvl="1">
              <a:lnSpc>
                <a:spcPct val="150000"/>
              </a:lnSpc>
            </a:pPr>
            <a:r>
              <a:rPr lang="cs-CZ" sz="2800" dirty="0"/>
              <a:t>14 % HDP</a:t>
            </a:r>
          </a:p>
          <a:p>
            <a:pPr lvl="1">
              <a:lnSpc>
                <a:spcPct val="150000"/>
              </a:lnSpc>
            </a:pPr>
            <a:r>
              <a:rPr lang="cs-CZ" sz="2800" dirty="0">
                <a:solidFill>
                  <a:srgbClr val="5A2781"/>
                </a:solidFill>
              </a:rPr>
              <a:t>1.9 biliónů EUR ročně!</a:t>
            </a:r>
          </a:p>
          <a:p>
            <a:pPr lvl="1">
              <a:lnSpc>
                <a:spcPct val="150000"/>
              </a:lnSpc>
            </a:pPr>
            <a:r>
              <a:rPr lang="cs-CZ" sz="2800" dirty="0">
                <a:solidFill>
                  <a:srgbClr val="5A2781"/>
                </a:solidFill>
              </a:rPr>
              <a:t>MSP získají v průměru 46 % veřejných zakázek (i jako tzv. </a:t>
            </a:r>
            <a:r>
              <a:rPr lang="cs-CZ" sz="2800" dirty="0" err="1">
                <a:solidFill>
                  <a:srgbClr val="5A2781"/>
                </a:solidFill>
              </a:rPr>
              <a:t>subkontraktoři</a:t>
            </a:r>
            <a:r>
              <a:rPr lang="cs-CZ" sz="2800" dirty="0">
                <a:solidFill>
                  <a:srgbClr val="5A2781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Co se objednává?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Např. nábytek do kanceláří, stavba školy či uklízecí služby</a:t>
            </a: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39309"/>
      </p:ext>
    </p:extLst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Stopařův průvodce příležitostmi veřejných zakázek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31"/>
            <a:ext cx="8216900" cy="4719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Poskytuje informace, jak lépe porozumět rozdílům mezi privátními a veřejnými zakázkami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Poskytuje podporu v následujích oblastech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Doporučení, kde najít informace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Kde a jak získat potřebnou podporu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Kde hledat aktuálně vypsané tendry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hu-HU" dirty="0"/>
              <a:t>Jaká jsou kontaktní místa jak postupovat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cs-CZ" dirty="0"/>
              <a:t>Specifikace bariér na jednotlivých úrovních</a:t>
            </a:r>
          </a:p>
          <a:p>
            <a:pPr marL="0" indent="0">
              <a:spcBef>
                <a:spcPts val="1800"/>
              </a:spcBef>
              <a:buNone/>
            </a:pPr>
            <a:endParaRPr lang="cs-CZ" dirty="0"/>
          </a:p>
          <a:p>
            <a:pPr marL="0" indent="0">
              <a:spcBef>
                <a:spcPts val="1800"/>
              </a:spcBef>
              <a:buNone/>
            </a:pPr>
            <a:endParaRPr lang="cs-CZ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84061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9F70D3-6426-43E6-84DB-F15B65AA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1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Definování rozdílu mezi veřejnými a privátními zakázkami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Podrobný popis situace v EU, ČR, SLO a RO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Klíčoví hráči na poli veřejných zakázek 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Přehled EU/národních informačních zdrojů a kontaktních míst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Možnosti poskytující veřejné a privátní zakázky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Spolupráce start-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upů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korporací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do a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check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list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Možné bariéry pro start-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upy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Pozitivní a negativní zkušenosti start-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upů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na základě rozhovorů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Hlavní trendy a doporučení</a:t>
            </a:r>
          </a:p>
          <a:p>
            <a:endParaRPr lang="cs-CZ" dirty="0"/>
          </a:p>
        </p:txBody>
      </p:sp>
      <p:pic>
        <p:nvPicPr>
          <p:cNvPr id="7" name="Kép helye 1">
            <a:extLst>
              <a:ext uri="{FF2B5EF4-FFF2-40B4-BE49-F238E27FC236}">
                <a16:creationId xmlns:a16="http://schemas.microsoft.com/office/drawing/2014/main" id="{8E085FCB-9898-44CC-BEFB-C912AB32E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6F5724E-81C1-42C5-B93F-A7A8CFD0D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4D1A0DB-4935-405F-9B75-C9D92513E8AC}"/>
              </a:ext>
            </a:extLst>
          </p:cNvPr>
          <p:cNvCxnSpPr>
            <a:cxnSpLocks/>
          </p:cNvCxnSpPr>
          <p:nvPr/>
        </p:nvCxnSpPr>
        <p:spPr>
          <a:xfrm>
            <a:off x="1273991" y="2714167"/>
            <a:ext cx="0" cy="302991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120504-A89D-4CA4-9623-013894038C29}"/>
              </a:ext>
            </a:extLst>
          </p:cNvPr>
          <p:cNvSpPr/>
          <p:nvPr/>
        </p:nvSpPr>
        <p:spPr>
          <a:xfrm>
            <a:off x="851451" y="1844145"/>
            <a:ext cx="79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Obsah</a:t>
            </a:r>
          </a:p>
        </p:txBody>
      </p:sp>
      <p:pic>
        <p:nvPicPr>
          <p:cNvPr id="9" name="Ábra 9">
            <a:extLst>
              <a:ext uri="{FF2B5EF4-FFF2-40B4-BE49-F238E27FC236}">
                <a16:creationId xmlns:a16="http://schemas.microsoft.com/office/drawing/2014/main" id="{F886EB64-25F2-4500-BAF8-D24D00E85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674" y="3155698"/>
            <a:ext cx="1458685" cy="14586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7DE2060-FF99-4443-8522-04BC6070D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8" y="1581266"/>
            <a:ext cx="1637491" cy="1228119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AF061901-D32A-4612-B56A-75496B1BE8FA}"/>
              </a:ext>
            </a:extLst>
          </p:cNvPr>
          <p:cNvSpPr txBox="1">
            <a:spLocks/>
          </p:cNvSpPr>
          <p:nvPr/>
        </p:nvSpPr>
        <p:spPr>
          <a:xfrm>
            <a:off x="838200" y="286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hu-HU" sz="4000" dirty="0">
                <a:solidFill>
                  <a:srgbClr val="B24C90"/>
                </a:solidFill>
              </a:rPr>
              <a:t>Stopařův průvodce příležitostmi veřejných zakázek pro start-</a:t>
            </a:r>
            <a:r>
              <a:rPr lang="cs-CZ" altLang="hu-HU" sz="4000" dirty="0" err="1">
                <a:solidFill>
                  <a:srgbClr val="B24C90"/>
                </a:solidFill>
              </a:rPr>
              <a:t>upy</a:t>
            </a:r>
            <a:endParaRPr lang="cs-CZ" dirty="0">
              <a:solidFill>
                <a:srgbClr val="B24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167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Veřejné zakázky v ČR</a:t>
            </a:r>
            <a:endParaRPr lang="cs-CZ" dirty="0">
              <a:solidFill>
                <a:srgbClr val="B24C90"/>
              </a:solidFill>
            </a:endParaRP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102BA1-9B51-4635-9CEE-51B437262D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0" t="39582" r="8812" b="12770"/>
          <a:stretch/>
        </p:blipFill>
        <p:spPr>
          <a:xfrm>
            <a:off x="346450" y="1298616"/>
            <a:ext cx="8651352" cy="3186658"/>
          </a:xfrm>
          <a:prstGeom prst="rect">
            <a:avLst/>
          </a:prstGeom>
        </p:spPr>
      </p:pic>
      <p:pic>
        <p:nvPicPr>
          <p:cNvPr id="1026" name="Picture 2" descr="Opentender">
            <a:extLst>
              <a:ext uri="{FF2B5EF4-FFF2-40B4-BE49-F238E27FC236}">
                <a16:creationId xmlns:a16="http://schemas.microsoft.com/office/drawing/2014/main" id="{3C04C60F-DCC7-4232-994E-F84844BB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5" y="5119132"/>
            <a:ext cx="3048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A1B97A0-7980-4C0D-8EDC-50DBFCBE1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33997"/>
              </p:ext>
            </p:extLst>
          </p:nvPr>
        </p:nvGraphicFramePr>
        <p:xfrm>
          <a:off x="3602605" y="4737178"/>
          <a:ext cx="468900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768">
                  <a:extLst>
                    <a:ext uri="{9D8B030D-6E8A-4147-A177-3AD203B41FA5}">
                      <a16:colId xmlns:a16="http://schemas.microsoft.com/office/drawing/2014/main" val="1412435375"/>
                    </a:ext>
                  </a:extLst>
                </a:gridCol>
                <a:gridCol w="2694237">
                  <a:extLst>
                    <a:ext uri="{9D8B030D-6E8A-4147-A177-3AD203B41FA5}">
                      <a16:colId xmlns:a16="http://schemas.microsoft.com/office/drawing/2014/main" val="429087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Stát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Počet veřejných zakázek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1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Česká republika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194 964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20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Německo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225 343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Polsko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1,8 mil.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4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Rakousko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27 209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49653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A4C2F77C-5E5F-4B9B-9D5E-F0FBF48FA9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56" t="37177" r="25064" b="16357"/>
          <a:stretch/>
        </p:blipFill>
        <p:spPr>
          <a:xfrm>
            <a:off x="3429008" y="2522943"/>
            <a:ext cx="6892033" cy="38825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326CD06-5BCA-4CA6-9E6D-4A4ADAE7BB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43" t="8759" r="31382" b="5507"/>
          <a:stretch/>
        </p:blipFill>
        <p:spPr>
          <a:xfrm>
            <a:off x="5561754" y="491843"/>
            <a:ext cx="4821899" cy="58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2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Veřejné zakázky v ČR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82"/>
            <a:ext cx="8216900" cy="47192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/>
              <a:t>Ministerstvo pro místní rozvoj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Novelizace v roce 2016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NEN (Národní elektronický nástroj) </a:t>
            </a:r>
            <a:r>
              <a:rPr lang="cs-CZ" sz="2400" dirty="0">
                <a:hlinkClick r:id="rId3"/>
              </a:rPr>
              <a:t>https://nen.nipez.cz/</a:t>
            </a:r>
            <a:endParaRPr lang="cs-CZ" sz="2400" dirty="0"/>
          </a:p>
          <a:p>
            <a:pPr>
              <a:spcBef>
                <a:spcPts val="1800"/>
              </a:spcBef>
            </a:pPr>
            <a:endParaRPr lang="cs-CZ" sz="2400" dirty="0"/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D976DF4-ADBC-4FC4-A3DC-9C87EA1AC2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87" t="64915" r="48411" b="7992"/>
          <a:stretch/>
        </p:blipFill>
        <p:spPr>
          <a:xfrm>
            <a:off x="2061659" y="3555369"/>
            <a:ext cx="6232816" cy="27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9193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9A1C6-F329-468C-BBB2-D25C251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378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hu-HU" sz="4000" dirty="0">
                <a:solidFill>
                  <a:srgbClr val="B24C90"/>
                </a:solidFill>
              </a:rPr>
              <a:t>Užitečné odkazy</a:t>
            </a:r>
            <a:endParaRPr lang="cs-CZ" dirty="0">
              <a:solidFill>
                <a:srgbClr val="B24C90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C00C95D-4143-408C-B1A2-014CC0E5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05"/>
            <a:ext cx="8216900" cy="47192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400" dirty="0"/>
              <a:t>TED (</a:t>
            </a:r>
            <a:r>
              <a:rPr lang="cs-CZ" sz="2400" dirty="0" err="1">
                <a:hlinkClick r:id="rId3"/>
              </a:rPr>
              <a:t>Tenders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Electronic</a:t>
            </a:r>
            <a:r>
              <a:rPr lang="cs-CZ" sz="2400" dirty="0">
                <a:hlinkClick r:id="rId3"/>
              </a:rPr>
              <a:t> </a:t>
            </a:r>
            <a:r>
              <a:rPr lang="cs-CZ" sz="2400" dirty="0" err="1">
                <a:hlinkClick r:id="rId3"/>
              </a:rPr>
              <a:t>Daily</a:t>
            </a:r>
            <a:r>
              <a:rPr lang="cs-CZ" sz="2400" dirty="0"/>
              <a:t>) – evropská databáze zakázek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Opentender.eu – data o zakázkách v EU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hlinkClick r:id="rId4"/>
              </a:rPr>
              <a:t>Seznam národních portálů </a:t>
            </a:r>
            <a:r>
              <a:rPr lang="cs-CZ" sz="2400" dirty="0"/>
              <a:t>(ČR chybí)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Přehled o ZZV na portále </a:t>
            </a:r>
            <a:r>
              <a:rPr lang="cs-CZ" sz="2400" dirty="0">
                <a:hlinkClick r:id="rId5"/>
              </a:rPr>
              <a:t>BusinessInfo.cz</a:t>
            </a: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400" dirty="0"/>
              <a:t>Kde hledat v ČR:</a:t>
            </a:r>
          </a:p>
          <a:p>
            <a:pPr lvl="1">
              <a:spcBef>
                <a:spcPts val="1800"/>
              </a:spcBef>
            </a:pPr>
            <a:r>
              <a:rPr lang="cs-CZ" sz="2000" dirty="0">
                <a:hlinkClick r:id="rId6"/>
              </a:rPr>
              <a:t>https://www.vestnikverejnychzakazek.cz/</a:t>
            </a:r>
            <a:r>
              <a:rPr lang="cs-CZ" sz="2000" dirty="0"/>
              <a:t> </a:t>
            </a:r>
          </a:p>
          <a:p>
            <a:pPr lvl="1">
              <a:spcBef>
                <a:spcPts val="1800"/>
              </a:spcBef>
            </a:pPr>
            <a:r>
              <a:rPr lang="cs-CZ" sz="2000" dirty="0"/>
              <a:t>NEN</a:t>
            </a:r>
          </a:p>
          <a:p>
            <a:pPr lvl="1">
              <a:spcBef>
                <a:spcPts val="1800"/>
              </a:spcBef>
            </a:pPr>
            <a:r>
              <a:rPr lang="cs-CZ" sz="2000" dirty="0"/>
              <a:t>Elektronická tržiště veřejných zakázek</a:t>
            </a:r>
          </a:p>
          <a:p>
            <a:pPr lvl="1">
              <a:spcBef>
                <a:spcPts val="1800"/>
              </a:spcBef>
            </a:pPr>
            <a:r>
              <a:rPr lang="cs-CZ" sz="2000" dirty="0"/>
              <a:t>Weby jednotlivých měst, institucí a ministerstev</a:t>
            </a:r>
          </a:p>
        </p:txBody>
      </p:sp>
      <p:pic>
        <p:nvPicPr>
          <p:cNvPr id="18" name="Kép helye 1">
            <a:extLst>
              <a:ext uri="{FF2B5EF4-FFF2-40B4-BE49-F238E27FC236}">
                <a16:creationId xmlns:a16="http://schemas.microsoft.com/office/drawing/2014/main" id="{2ACD4DE8-0C54-4246-9636-4069D5208D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06" r="32843" b="1306"/>
          <a:stretch/>
        </p:blipFill>
        <p:spPr>
          <a:xfrm>
            <a:off x="8847235" y="1296"/>
            <a:ext cx="3344765" cy="6858000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763BBFBD-E001-49BA-AA2C-8554A89DB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-12700"/>
            <a:ext cx="358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74233"/>
      </p:ext>
    </p:extLst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796</Words>
  <Application>Microsoft Office PowerPoint</Application>
  <PresentationFormat>Širokoúhlá obrazovka</PresentationFormat>
  <Paragraphs>124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inherit</vt:lpstr>
      <vt:lpstr>Wingdings</vt:lpstr>
      <vt:lpstr>Motiv Office</vt:lpstr>
      <vt:lpstr>MY- Gateway   Stopařův průvodce veřejnými zakázkami pro start-upy</vt:lpstr>
      <vt:lpstr>Stopařův průvodce příležitostmi veřejných zakázek pro start-upy</vt:lpstr>
      <vt:lpstr>Stopařův průvodce příležitostmi veřejných zakázek pro start-upy</vt:lpstr>
      <vt:lpstr>Stopařův průvodce příležitostmi veřejných zakázek pro start-upy</vt:lpstr>
      <vt:lpstr>Stopařův průvodce příležitostmi veřejných zakázek pro start-upy</vt:lpstr>
      <vt:lpstr>Prezentace aplikace PowerPoint</vt:lpstr>
      <vt:lpstr>Veřejné zakázky v ČR</vt:lpstr>
      <vt:lpstr>Veřejné zakázky v ČR</vt:lpstr>
      <vt:lpstr>Užitečné odkazy</vt:lpstr>
      <vt:lpstr>Benefity pro stat-upy</vt:lpstr>
      <vt:lpstr>Naše zkušenosti s veřejnými zakázkami</vt:lpstr>
      <vt:lpstr>Hlavní doporučení pro start-upy</vt:lpstr>
      <vt:lpstr>Hlavní doporučení pro start-upy</vt:lpstr>
      <vt:lpstr>Prezentace aplikace PowerPoint</vt:lpstr>
      <vt:lpstr>Další kroky v rámci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Hitchhiker’s Guide on Procurement opportunities  for start-ups</dc:title>
  <dc:creator>Mourek Martin</dc:creator>
  <cp:lastModifiedBy>Havlová Markéta</cp:lastModifiedBy>
  <cp:revision>34</cp:revision>
  <dcterms:created xsi:type="dcterms:W3CDTF">2019-02-04T15:05:36Z</dcterms:created>
  <dcterms:modified xsi:type="dcterms:W3CDTF">2019-03-10T23:21:28Z</dcterms:modified>
</cp:coreProperties>
</file>