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63" r:id="rId3"/>
    <p:sldId id="262" r:id="rId4"/>
    <p:sldId id="264" r:id="rId5"/>
    <p:sldId id="265" r:id="rId6"/>
    <p:sldId id="266" r:id="rId7"/>
    <p:sldId id="271" r:id="rId8"/>
    <p:sldId id="267" r:id="rId9"/>
    <p:sldId id="268" r:id="rId10"/>
    <p:sldId id="270" r:id="rId11"/>
    <p:sldId id="272" r:id="rId12"/>
    <p:sldId id="273" r:id="rId13"/>
    <p:sldId id="274" r:id="rId14"/>
    <p:sldId id="275" r:id="rId15"/>
    <p:sldId id="276" r:id="rId16"/>
    <p:sldId id="269" r:id="rId17"/>
    <p:sldId id="277" r:id="rId18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E69"/>
    <a:srgbClr val="3D9190"/>
    <a:srgbClr val="3B8C91"/>
    <a:srgbClr val="68B5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7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1589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37E53-4864-524E-8963-E05697BBAA0C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1A5BD-C6FF-D64C-B235-696AF8B5E17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8223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38FC-39FB-7445-B930-765ECB246AB2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F590-7F28-8949-86CF-5BA26E2FEAB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2787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38FC-39FB-7445-B930-765ECB246AB2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F590-7F28-8949-86CF-5BA26E2FEAB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7896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38FC-39FB-7445-B930-765ECB246AB2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F590-7F28-8949-86CF-5BA26E2FEAB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491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38FC-39FB-7445-B930-765ECB246AB2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F590-7F28-8949-86CF-5BA26E2FEAB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95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38FC-39FB-7445-B930-765ECB246AB2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F590-7F28-8949-86CF-5BA26E2FEAB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411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38FC-39FB-7445-B930-765ECB246AB2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F590-7F28-8949-86CF-5BA26E2FEAB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8654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38FC-39FB-7445-B930-765ECB246AB2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F590-7F28-8949-86CF-5BA26E2FEAB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209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38FC-39FB-7445-B930-765ECB246AB2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F590-7F28-8949-86CF-5BA26E2FEAB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601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38FC-39FB-7445-B930-765ECB246AB2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F590-7F28-8949-86CF-5BA26E2FEAB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064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38FC-39FB-7445-B930-765ECB246AB2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F590-7F28-8949-86CF-5BA26E2FEAB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1254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38FC-39FB-7445-B930-765ECB246AB2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7F590-7F28-8949-86CF-5BA26E2FEAB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350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D38FC-39FB-7445-B930-765ECB246AB2}" type="datetimeFigureOut">
              <a:rPr lang="nl-NL" smtClean="0"/>
              <a:t>20-9-2016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7F590-7F28-8949-86CF-5BA26E2FEAB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681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T_vuTswnz2o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src.eu/czech-dex.html" TargetMode="External"/><Relationship Id="rId7" Type="http://schemas.openxmlformats.org/officeDocument/2006/relationships/image" Target="../media/image3.jpg"/><Relationship Id="rId2" Type="http://schemas.openxmlformats.org/officeDocument/2006/relationships/hyperlink" Target="http://rsrc.eu/index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hyperlink" Target="http://dex-ic.com/rsrc_cz" TargetMode="External"/><Relationship Id="rId4" Type="http://schemas.openxmlformats.org/officeDocument/2006/relationships/hyperlink" Target="https://www.facebook.com/groups/736723473047364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XUbRM3pGxCk&amp;feature=youtu.b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-awXFuUCwQw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6131676"/>
            <a:ext cx="9144000" cy="726324"/>
          </a:xfrm>
          <a:prstGeom prst="rect">
            <a:avLst/>
          </a:prstGeom>
          <a:solidFill>
            <a:srgbClr val="3D91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Projekt</a:t>
            </a:r>
            <a:r>
              <a:rPr lang="en-GB" sz="1200" dirty="0"/>
              <a:t> “Raising Strong &amp; Resilient Communities” </a:t>
            </a:r>
            <a:r>
              <a:rPr lang="en-GB" sz="1200" dirty="0" err="1"/>
              <a:t>byl</a:t>
            </a:r>
            <a:r>
              <a:rPr lang="en-GB" sz="1200" dirty="0"/>
              <a:t> </a:t>
            </a:r>
            <a:r>
              <a:rPr lang="en-GB" sz="1200" dirty="0" err="1"/>
              <a:t>podpořen</a:t>
            </a:r>
            <a:r>
              <a:rPr lang="en-GB" sz="1200" dirty="0"/>
              <a:t> </a:t>
            </a:r>
            <a:r>
              <a:rPr lang="en-GB" sz="1200" dirty="0" err="1"/>
              <a:t>Evropskou</a:t>
            </a:r>
            <a:r>
              <a:rPr lang="en-GB" sz="1200" dirty="0"/>
              <a:t> </a:t>
            </a:r>
            <a:r>
              <a:rPr lang="en-GB" sz="1200" dirty="0" err="1"/>
              <a:t>Unií</a:t>
            </a:r>
            <a:r>
              <a:rPr lang="en-GB" sz="1200" dirty="0"/>
              <a:t> v </a:t>
            </a:r>
            <a:r>
              <a:rPr lang="en-GB" sz="1200" dirty="0" err="1"/>
              <a:t>programu</a:t>
            </a:r>
            <a:r>
              <a:rPr lang="en-GB" sz="1200" dirty="0"/>
              <a:t> Erasmus</a:t>
            </a:r>
            <a:r>
              <a:rPr lang="en-GB" sz="1200" dirty="0" smtClean="0"/>
              <a:t>+</a:t>
            </a:r>
            <a:r>
              <a:rPr lang="cs-CZ" sz="1200" dirty="0" smtClean="0"/>
              <a:t> pod číslem </a:t>
            </a:r>
            <a:r>
              <a:rPr lang="en-GB" sz="1200" dirty="0" smtClean="0"/>
              <a:t> </a:t>
            </a:r>
            <a:r>
              <a:rPr lang="en-GB" sz="1200" dirty="0"/>
              <a:t>FI01-KA2014-000883. </a:t>
            </a:r>
            <a:endParaRPr lang="cs-CZ" sz="1200" dirty="0" smtClean="0"/>
          </a:p>
          <a:p>
            <a:pPr algn="ctr"/>
            <a:r>
              <a:rPr lang="cs-CZ" sz="1200" dirty="0" smtClean="0"/>
              <a:t>Evropská </a:t>
            </a:r>
            <a:r>
              <a:rPr lang="cs-CZ" sz="1200" dirty="0"/>
              <a:t>komise není odpovědná za obsah a sdělení tohoto projektu.</a:t>
            </a:r>
            <a:endParaRPr lang="nl-NL" sz="12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168140"/>
            <a:ext cx="7772400" cy="1583941"/>
          </a:xfrm>
        </p:spPr>
        <p:txBody>
          <a:bodyPr>
            <a:noAutofit/>
          </a:bodyPr>
          <a:lstStyle/>
          <a:p>
            <a:r>
              <a:rPr lang="pl-PL" sz="1400" dirty="0" smtClean="0"/>
              <a:t>INSPIRAČNÍ </a:t>
            </a:r>
            <a:r>
              <a:rPr lang="pl-PL" sz="1400" dirty="0"/>
              <a:t>A </a:t>
            </a:r>
            <a:r>
              <a:rPr lang="pl-PL" sz="1400" dirty="0" smtClean="0"/>
              <a:t>DISKUZNÍ SEMINÁŘ A WORKSHOP </a:t>
            </a:r>
            <a:r>
              <a:rPr lang="pl-PL" sz="1400" dirty="0"/>
              <a:t>NA </a:t>
            </a:r>
            <a:r>
              <a:rPr lang="pl-PL" sz="1400" dirty="0" smtClean="0"/>
              <a:t>TÉMA:</a:t>
            </a:r>
            <a:br>
              <a:rPr lang="pl-PL" sz="1400" dirty="0" smtClean="0"/>
            </a:br>
            <a:r>
              <a:rPr lang="pl-PL" sz="1400" dirty="0" smtClean="0"/>
              <a:t> 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cs-CZ" sz="2000" b="1" dirty="0" smtClean="0"/>
              <a:t>VYUŽITÍ STORYTELLINGU (VYPRÁVĚNÍ PŘÍBĚHŮ) </a:t>
            </a:r>
            <a:br>
              <a:rPr lang="cs-CZ" sz="2000" b="1" dirty="0" smtClean="0"/>
            </a:br>
            <a:r>
              <a:rPr lang="cs-CZ" sz="2000" b="1" dirty="0" smtClean="0"/>
              <a:t>V PRÁCI S KOMUNITAMI / SKUPINAMI LIDÍ </a:t>
            </a:r>
            <a:br>
              <a:rPr lang="cs-CZ" sz="2000" b="1" dirty="0" smtClean="0"/>
            </a:br>
            <a:r>
              <a:rPr lang="cs-CZ" sz="2000" b="1" dirty="0" smtClean="0"/>
              <a:t>SDÍLEJÍCÍ SPOLEČNÉ PROBLÉMY</a:t>
            </a:r>
            <a:endParaRPr lang="nl-NL" sz="2000" dirty="0"/>
          </a:p>
        </p:txBody>
      </p:sp>
      <p:pic>
        <p:nvPicPr>
          <p:cNvPr id="4" name="Afbeelding 3" descr="RSRC LOGO D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650" y="1299334"/>
            <a:ext cx="2302492" cy="2755832"/>
          </a:xfrm>
          <a:prstGeom prst="rect">
            <a:avLst/>
          </a:prstGeom>
        </p:spPr>
      </p:pic>
      <p:pic>
        <p:nvPicPr>
          <p:cNvPr id="7" name="Afbeelding 6" descr="eu_flag-erasmus+_vect_p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66" y="5608878"/>
            <a:ext cx="1830260" cy="522798"/>
          </a:xfrm>
          <a:prstGeom prst="rect">
            <a:avLst/>
          </a:prstGeom>
        </p:spPr>
      </p:pic>
      <p:pic>
        <p:nvPicPr>
          <p:cNvPr id="8" name="Afbeelding 7" descr="balk Powerpoin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92" y="-43797"/>
            <a:ext cx="9255312" cy="113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7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6131676"/>
            <a:ext cx="9144000" cy="726324"/>
          </a:xfrm>
          <a:prstGeom prst="rect">
            <a:avLst/>
          </a:prstGeom>
          <a:solidFill>
            <a:srgbClr val="3D91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Projekt</a:t>
            </a:r>
            <a:r>
              <a:rPr lang="en-GB" sz="1200" dirty="0"/>
              <a:t> “Raising Strong &amp; Resilient Communities” </a:t>
            </a:r>
            <a:r>
              <a:rPr lang="en-GB" sz="1200" dirty="0" err="1"/>
              <a:t>byl</a:t>
            </a:r>
            <a:r>
              <a:rPr lang="en-GB" sz="1200" dirty="0"/>
              <a:t> </a:t>
            </a:r>
            <a:r>
              <a:rPr lang="en-GB" sz="1200" dirty="0" err="1"/>
              <a:t>podpořen</a:t>
            </a:r>
            <a:r>
              <a:rPr lang="en-GB" sz="1200" dirty="0"/>
              <a:t> </a:t>
            </a:r>
            <a:r>
              <a:rPr lang="en-GB" sz="1200" dirty="0" err="1"/>
              <a:t>Evropskou</a:t>
            </a:r>
            <a:r>
              <a:rPr lang="en-GB" sz="1200" dirty="0"/>
              <a:t> </a:t>
            </a:r>
            <a:r>
              <a:rPr lang="en-GB" sz="1200" dirty="0" err="1"/>
              <a:t>Unií</a:t>
            </a:r>
            <a:r>
              <a:rPr lang="en-GB" sz="1200" dirty="0"/>
              <a:t> v </a:t>
            </a:r>
            <a:r>
              <a:rPr lang="en-GB" sz="1200" dirty="0" err="1"/>
              <a:t>programu</a:t>
            </a:r>
            <a:r>
              <a:rPr lang="en-GB" sz="1200" dirty="0"/>
              <a:t> Erasmus+</a:t>
            </a:r>
            <a:r>
              <a:rPr lang="cs-CZ" sz="1200" dirty="0"/>
              <a:t> pod číslem </a:t>
            </a:r>
            <a:r>
              <a:rPr lang="en-GB" sz="1200" dirty="0"/>
              <a:t> FI01-KA2014-000883. </a:t>
            </a:r>
            <a:endParaRPr lang="cs-CZ" sz="1200" dirty="0"/>
          </a:p>
          <a:p>
            <a:pPr algn="ctr"/>
            <a:r>
              <a:rPr lang="cs-CZ" sz="1200" dirty="0"/>
              <a:t>Evropská komise není odpovědná za obsah a sdělení tohoto projektu.</a:t>
            </a:r>
            <a:endParaRPr lang="nl-NL" sz="12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2859" y="1272209"/>
            <a:ext cx="8559011" cy="4479872"/>
          </a:xfrm>
        </p:spPr>
        <p:txBody>
          <a:bodyPr anchor="t">
            <a:noAutofit/>
          </a:bodyPr>
          <a:lstStyle/>
          <a:p>
            <a:r>
              <a:rPr lang="cs-CZ" sz="2400" b="1" dirty="0"/>
              <a:t>4. Sbírání příběhů = otázky, metoda, facilitace</a:t>
            </a:r>
            <a:br>
              <a:rPr lang="cs-CZ" sz="2400" b="1" dirty="0"/>
            </a:br>
            <a:r>
              <a:rPr lang="cs-CZ" sz="2400" b="1" dirty="0"/>
              <a:t/>
            </a:r>
            <a:br>
              <a:rPr lang="cs-CZ" sz="2400" b="1" dirty="0"/>
            </a:br>
            <a:endParaRPr lang="nl-NL" sz="2400" b="1" dirty="0"/>
          </a:p>
        </p:txBody>
      </p:sp>
      <p:pic>
        <p:nvPicPr>
          <p:cNvPr id="7" name="Afbeelding 6" descr="eu_flag-erasmus+_vect_p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66" y="5608878"/>
            <a:ext cx="1830260" cy="522798"/>
          </a:xfrm>
          <a:prstGeom prst="rect">
            <a:avLst/>
          </a:prstGeom>
        </p:spPr>
      </p:pic>
      <p:pic>
        <p:nvPicPr>
          <p:cNvPr id="8" name="Afbeelding 7" descr="balk Powerpoi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92" y="-43797"/>
            <a:ext cx="9255312" cy="113218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96" y="1771651"/>
            <a:ext cx="4981136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3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6131676"/>
            <a:ext cx="9144000" cy="726324"/>
          </a:xfrm>
          <a:prstGeom prst="rect">
            <a:avLst/>
          </a:prstGeom>
          <a:solidFill>
            <a:srgbClr val="3D91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Projekt</a:t>
            </a:r>
            <a:r>
              <a:rPr lang="en-GB" sz="1200" dirty="0"/>
              <a:t> “Raising Strong &amp; Resilient Communities” </a:t>
            </a:r>
            <a:r>
              <a:rPr lang="en-GB" sz="1200" dirty="0" err="1"/>
              <a:t>byl</a:t>
            </a:r>
            <a:r>
              <a:rPr lang="en-GB" sz="1200" dirty="0"/>
              <a:t> </a:t>
            </a:r>
            <a:r>
              <a:rPr lang="en-GB" sz="1200" dirty="0" err="1"/>
              <a:t>podpořen</a:t>
            </a:r>
            <a:r>
              <a:rPr lang="en-GB" sz="1200" dirty="0"/>
              <a:t> </a:t>
            </a:r>
            <a:r>
              <a:rPr lang="en-GB" sz="1200" dirty="0" err="1"/>
              <a:t>Evropskou</a:t>
            </a:r>
            <a:r>
              <a:rPr lang="en-GB" sz="1200" dirty="0"/>
              <a:t> </a:t>
            </a:r>
            <a:r>
              <a:rPr lang="en-GB" sz="1200" dirty="0" err="1"/>
              <a:t>Unií</a:t>
            </a:r>
            <a:r>
              <a:rPr lang="en-GB" sz="1200" dirty="0"/>
              <a:t> v </a:t>
            </a:r>
            <a:r>
              <a:rPr lang="en-GB" sz="1200" dirty="0" err="1"/>
              <a:t>programu</a:t>
            </a:r>
            <a:r>
              <a:rPr lang="en-GB" sz="1200" dirty="0"/>
              <a:t> Erasmus+</a:t>
            </a:r>
            <a:r>
              <a:rPr lang="cs-CZ" sz="1200" dirty="0"/>
              <a:t> pod číslem </a:t>
            </a:r>
            <a:r>
              <a:rPr lang="en-GB" sz="1200" dirty="0"/>
              <a:t> FI01-KA2014-000883. </a:t>
            </a:r>
            <a:endParaRPr lang="cs-CZ" sz="1200" dirty="0"/>
          </a:p>
          <a:p>
            <a:pPr algn="ctr"/>
            <a:r>
              <a:rPr lang="cs-CZ" sz="1200" dirty="0"/>
              <a:t>Evropská komise není odpovědná za obsah a sdělení tohoto projektu.</a:t>
            </a:r>
            <a:endParaRPr lang="nl-NL" sz="12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2859" y="1272209"/>
            <a:ext cx="8559011" cy="4479872"/>
          </a:xfrm>
        </p:spPr>
        <p:txBody>
          <a:bodyPr anchor="t">
            <a:noAutofit/>
          </a:bodyPr>
          <a:lstStyle/>
          <a:p>
            <a:r>
              <a:rPr lang="cs-CZ" sz="2400" b="1" dirty="0"/>
              <a:t>5</a:t>
            </a:r>
            <a:r>
              <a:rPr lang="cs-CZ" sz="2400" b="1" dirty="0" smtClean="0"/>
              <a:t>. Pochopení příběhu a tvorba nových příběhů – struktura příběhu, vizualizace</a:t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1600" b="1" dirty="0">
                <a:hlinkClick r:id="rId2"/>
              </a:rPr>
              <a:t>https://</a:t>
            </a:r>
            <a:r>
              <a:rPr lang="cs-CZ" sz="1600" b="1" dirty="0" smtClean="0">
                <a:hlinkClick r:id="rId2"/>
              </a:rPr>
              <a:t>www.youtube.com/watch?v=T_vuTswnz2o</a:t>
            </a:r>
            <a:r>
              <a:rPr lang="cs-CZ" sz="1600" b="1" dirty="0" smtClean="0"/>
              <a:t> 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/>
              <a:t/>
            </a:r>
            <a:br>
              <a:rPr lang="cs-CZ" sz="2400" b="1" dirty="0"/>
            </a:br>
            <a:endParaRPr lang="nl-NL" sz="2400" b="1" dirty="0"/>
          </a:p>
        </p:txBody>
      </p:sp>
      <p:pic>
        <p:nvPicPr>
          <p:cNvPr id="7" name="Afbeelding 6" descr="eu_flag-erasmus+_vect_p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66" y="5608878"/>
            <a:ext cx="1830260" cy="522798"/>
          </a:xfrm>
          <a:prstGeom prst="rect">
            <a:avLst/>
          </a:prstGeom>
        </p:spPr>
      </p:pic>
      <p:pic>
        <p:nvPicPr>
          <p:cNvPr id="8" name="Afbeelding 7" descr="balk Powerpoin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92" y="-43797"/>
            <a:ext cx="9255312" cy="113218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4748" y="2498778"/>
            <a:ext cx="3762374" cy="45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9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6131676"/>
            <a:ext cx="9144000" cy="726324"/>
          </a:xfrm>
          <a:prstGeom prst="rect">
            <a:avLst/>
          </a:prstGeom>
          <a:solidFill>
            <a:srgbClr val="3D91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Projekt</a:t>
            </a:r>
            <a:r>
              <a:rPr lang="en-GB" sz="1200" dirty="0"/>
              <a:t> “Raising Strong &amp; Resilient Communities” </a:t>
            </a:r>
            <a:r>
              <a:rPr lang="en-GB" sz="1200" dirty="0" err="1"/>
              <a:t>byl</a:t>
            </a:r>
            <a:r>
              <a:rPr lang="en-GB" sz="1200" dirty="0"/>
              <a:t> </a:t>
            </a:r>
            <a:r>
              <a:rPr lang="en-GB" sz="1200" dirty="0" err="1"/>
              <a:t>podpořen</a:t>
            </a:r>
            <a:r>
              <a:rPr lang="en-GB" sz="1200" dirty="0"/>
              <a:t> </a:t>
            </a:r>
            <a:r>
              <a:rPr lang="en-GB" sz="1200" dirty="0" err="1"/>
              <a:t>Evropskou</a:t>
            </a:r>
            <a:r>
              <a:rPr lang="en-GB" sz="1200" dirty="0"/>
              <a:t> </a:t>
            </a:r>
            <a:r>
              <a:rPr lang="en-GB" sz="1200" dirty="0" err="1"/>
              <a:t>Unií</a:t>
            </a:r>
            <a:r>
              <a:rPr lang="en-GB" sz="1200" dirty="0"/>
              <a:t> v </a:t>
            </a:r>
            <a:r>
              <a:rPr lang="en-GB" sz="1200" dirty="0" err="1"/>
              <a:t>programu</a:t>
            </a:r>
            <a:r>
              <a:rPr lang="en-GB" sz="1200" dirty="0"/>
              <a:t> Erasmus+</a:t>
            </a:r>
            <a:r>
              <a:rPr lang="cs-CZ" sz="1200" dirty="0"/>
              <a:t> pod číslem </a:t>
            </a:r>
            <a:r>
              <a:rPr lang="en-GB" sz="1200" dirty="0"/>
              <a:t> FI01-KA2014-000883. </a:t>
            </a:r>
            <a:endParaRPr lang="cs-CZ" sz="1200" dirty="0"/>
          </a:p>
          <a:p>
            <a:pPr algn="ctr"/>
            <a:r>
              <a:rPr lang="cs-CZ" sz="1200" dirty="0"/>
              <a:t>Evropská komise není odpovědná za obsah a sdělení tohoto projektu.</a:t>
            </a:r>
            <a:endParaRPr lang="nl-NL" sz="12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2859" y="1272209"/>
            <a:ext cx="8559011" cy="4479872"/>
          </a:xfrm>
        </p:spPr>
        <p:txBody>
          <a:bodyPr anchor="t">
            <a:noAutofit/>
          </a:bodyPr>
          <a:lstStyle/>
          <a:p>
            <a:r>
              <a:rPr lang="cs-CZ" sz="2400" b="1" dirty="0" smtClean="0"/>
              <a:t>Výhody a nevýhody využití této techniky</a:t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dirty="0" smtClean="0"/>
              <a:t>+++</a:t>
            </a:r>
            <a:br>
              <a:rPr lang="cs-CZ" sz="2400" dirty="0" smtClean="0"/>
            </a:br>
            <a:r>
              <a:rPr lang="cs-CZ" sz="1800" dirty="0" smtClean="0"/>
              <a:t>trvalejší účinek - změna chování/myšlení zevnitř</a:t>
            </a:r>
            <a:br>
              <a:rPr lang="cs-CZ" sz="1800" dirty="0" smtClean="0"/>
            </a:br>
            <a:r>
              <a:rPr lang="cs-CZ" sz="1800" dirty="0" smtClean="0"/>
              <a:t>skupinová dynamika – pomáhá růstu jednotlivce</a:t>
            </a:r>
            <a:br>
              <a:rPr lang="cs-CZ" sz="1800" dirty="0" smtClean="0"/>
            </a:br>
            <a:r>
              <a:rPr lang="cs-CZ" sz="1800" dirty="0" err="1" smtClean="0"/>
              <a:t>facilitátorům</a:t>
            </a:r>
            <a:r>
              <a:rPr lang="cs-CZ" sz="1800" dirty="0" smtClean="0"/>
              <a:t> pomáhá nalézt detaily problému</a:t>
            </a:r>
            <a:br>
              <a:rPr lang="cs-CZ" sz="1800" dirty="0" smtClean="0"/>
            </a:br>
            <a:r>
              <a:rPr lang="cs-CZ" sz="1800" dirty="0" smtClean="0"/>
              <a:t>umožňuje jedinci získat odstup od problému a vidět věci s nadhledem</a:t>
            </a:r>
            <a:br>
              <a:rPr lang="cs-CZ" sz="1800" dirty="0" smtClean="0"/>
            </a:br>
            <a:r>
              <a:rPr lang="cs-CZ" sz="1800" dirty="0" smtClean="0"/>
              <a:t>možnost </a:t>
            </a:r>
            <a:r>
              <a:rPr lang="cs-CZ" sz="1800" dirty="0" err="1" smtClean="0"/>
              <a:t>externalizace</a:t>
            </a:r>
            <a:r>
              <a:rPr lang="cs-CZ" sz="1800" dirty="0" smtClean="0"/>
              <a:t> problému</a:t>
            </a:r>
            <a:br>
              <a:rPr lang="cs-CZ" sz="1800" dirty="0" smtClean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>--- </a:t>
            </a:r>
            <a:br>
              <a:rPr lang="cs-CZ" sz="2400" dirty="0" smtClean="0"/>
            </a:br>
            <a:r>
              <a:rPr lang="cs-CZ" sz="1800" dirty="0" smtClean="0"/>
              <a:t>trvá déle – dlouhodobý proces</a:t>
            </a:r>
            <a:br>
              <a:rPr lang="cs-CZ" sz="1800" dirty="0" smtClean="0"/>
            </a:br>
            <a:r>
              <a:rPr lang="cs-CZ" sz="1800" dirty="0" smtClean="0"/>
              <a:t>ne každý jedinec bude na tuto techniku připraven vnitřně (např. chce co nejdříve vyřešit problém)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/>
              <a:t/>
            </a:r>
            <a:br>
              <a:rPr lang="cs-CZ" sz="2400" b="1" dirty="0"/>
            </a:br>
            <a:endParaRPr lang="nl-NL" sz="2400" b="1" dirty="0"/>
          </a:p>
        </p:txBody>
      </p:sp>
      <p:pic>
        <p:nvPicPr>
          <p:cNvPr id="7" name="Afbeelding 6" descr="eu_flag-erasmus+_vect_p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66" y="5608878"/>
            <a:ext cx="1830260" cy="522798"/>
          </a:xfrm>
          <a:prstGeom prst="rect">
            <a:avLst/>
          </a:prstGeom>
        </p:spPr>
      </p:pic>
      <p:pic>
        <p:nvPicPr>
          <p:cNvPr id="8" name="Afbeelding 7" descr="balk Powerpoi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92" y="-43797"/>
            <a:ext cx="9255312" cy="113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8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6131676"/>
            <a:ext cx="9144000" cy="726324"/>
          </a:xfrm>
          <a:prstGeom prst="rect">
            <a:avLst/>
          </a:prstGeom>
          <a:solidFill>
            <a:srgbClr val="3D91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Projekt</a:t>
            </a:r>
            <a:r>
              <a:rPr lang="en-GB" sz="1200" dirty="0"/>
              <a:t> “Raising Strong &amp; Resilient Communities” </a:t>
            </a:r>
            <a:r>
              <a:rPr lang="en-GB" sz="1200" dirty="0" err="1"/>
              <a:t>byl</a:t>
            </a:r>
            <a:r>
              <a:rPr lang="en-GB" sz="1200" dirty="0"/>
              <a:t> </a:t>
            </a:r>
            <a:r>
              <a:rPr lang="en-GB" sz="1200" dirty="0" err="1"/>
              <a:t>podpořen</a:t>
            </a:r>
            <a:r>
              <a:rPr lang="en-GB" sz="1200" dirty="0"/>
              <a:t> </a:t>
            </a:r>
            <a:r>
              <a:rPr lang="en-GB" sz="1200" dirty="0" err="1"/>
              <a:t>Evropskou</a:t>
            </a:r>
            <a:r>
              <a:rPr lang="en-GB" sz="1200" dirty="0"/>
              <a:t> </a:t>
            </a:r>
            <a:r>
              <a:rPr lang="en-GB" sz="1200" dirty="0" err="1"/>
              <a:t>Unií</a:t>
            </a:r>
            <a:r>
              <a:rPr lang="en-GB" sz="1200" dirty="0"/>
              <a:t> v </a:t>
            </a:r>
            <a:r>
              <a:rPr lang="en-GB" sz="1200" dirty="0" err="1"/>
              <a:t>programu</a:t>
            </a:r>
            <a:r>
              <a:rPr lang="en-GB" sz="1200" dirty="0"/>
              <a:t> Erasmus+</a:t>
            </a:r>
            <a:r>
              <a:rPr lang="cs-CZ" sz="1200" dirty="0"/>
              <a:t> pod číslem </a:t>
            </a:r>
            <a:r>
              <a:rPr lang="en-GB" sz="1200" dirty="0"/>
              <a:t> FI01-KA2014-000883. </a:t>
            </a:r>
            <a:endParaRPr lang="cs-CZ" sz="1200" dirty="0"/>
          </a:p>
          <a:p>
            <a:pPr algn="ctr"/>
            <a:r>
              <a:rPr lang="cs-CZ" sz="1200" dirty="0"/>
              <a:t>Evropská komise není odpovědná za obsah a sdělení tohoto projektu.</a:t>
            </a:r>
            <a:endParaRPr lang="nl-NL" sz="12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2859" y="1272209"/>
            <a:ext cx="8559011" cy="4479872"/>
          </a:xfrm>
        </p:spPr>
        <p:txBody>
          <a:bodyPr anchor="t">
            <a:noAutofit/>
          </a:bodyPr>
          <a:lstStyle/>
          <a:p>
            <a:r>
              <a:rPr lang="cs-CZ" sz="2400" b="1" dirty="0" smtClean="0"/>
              <a:t>Efekt na samotné účastníky</a:t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dirty="0" smtClean="0"/>
              <a:t>+++</a:t>
            </a:r>
            <a:br>
              <a:rPr lang="cs-CZ" sz="2400" dirty="0" smtClean="0"/>
            </a:br>
            <a:r>
              <a:rPr lang="cs-CZ" sz="2400" dirty="0" smtClean="0"/>
              <a:t>růst sebedůvěry</a:t>
            </a:r>
            <a:br>
              <a:rPr lang="cs-CZ" sz="2400" dirty="0" smtClean="0"/>
            </a:br>
            <a:r>
              <a:rPr lang="cs-CZ" sz="2400" dirty="0" smtClean="0"/>
              <a:t>větší otevřenost vyjádřit se a sdílet svůj problém s dalšími</a:t>
            </a:r>
            <a:br>
              <a:rPr lang="cs-CZ" sz="2400" dirty="0" smtClean="0"/>
            </a:br>
            <a:r>
              <a:rPr lang="cs-CZ" sz="2400" dirty="0" smtClean="0"/>
              <a:t>pohled na sebe s nadhledem</a:t>
            </a:r>
            <a:br>
              <a:rPr lang="cs-CZ" sz="2400" dirty="0" smtClean="0"/>
            </a:br>
            <a:r>
              <a:rPr lang="cs-CZ" sz="2400" dirty="0" smtClean="0"/>
              <a:t>otočení svého pohledu do budoucnosti</a:t>
            </a:r>
            <a:br>
              <a:rPr lang="cs-CZ" sz="2400" dirty="0" smtClean="0"/>
            </a:br>
            <a:r>
              <a:rPr lang="cs-CZ" sz="2400" dirty="0" smtClean="0"/>
              <a:t>větší schopnost podstoupit změnu a hledat možnosti změn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/>
              <a:t/>
            </a:r>
            <a:br>
              <a:rPr lang="cs-CZ" sz="2400" b="1" dirty="0"/>
            </a:br>
            <a:endParaRPr lang="nl-NL" sz="2400" b="1" dirty="0"/>
          </a:p>
        </p:txBody>
      </p:sp>
      <p:pic>
        <p:nvPicPr>
          <p:cNvPr id="7" name="Afbeelding 6" descr="eu_flag-erasmus+_vect_p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66" y="5608878"/>
            <a:ext cx="1830260" cy="522798"/>
          </a:xfrm>
          <a:prstGeom prst="rect">
            <a:avLst/>
          </a:prstGeom>
        </p:spPr>
      </p:pic>
      <p:pic>
        <p:nvPicPr>
          <p:cNvPr id="8" name="Afbeelding 7" descr="balk Powerpoi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92" y="-43797"/>
            <a:ext cx="9255312" cy="113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8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6131676"/>
            <a:ext cx="9144000" cy="726324"/>
          </a:xfrm>
          <a:prstGeom prst="rect">
            <a:avLst/>
          </a:prstGeom>
          <a:solidFill>
            <a:srgbClr val="3D91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Projekt</a:t>
            </a:r>
            <a:r>
              <a:rPr lang="en-GB" sz="1200" dirty="0"/>
              <a:t> “Raising Strong &amp; Resilient Communities” </a:t>
            </a:r>
            <a:r>
              <a:rPr lang="en-GB" sz="1200" dirty="0" err="1"/>
              <a:t>byl</a:t>
            </a:r>
            <a:r>
              <a:rPr lang="en-GB" sz="1200" dirty="0"/>
              <a:t> </a:t>
            </a:r>
            <a:r>
              <a:rPr lang="en-GB" sz="1200" dirty="0" err="1"/>
              <a:t>podpořen</a:t>
            </a:r>
            <a:r>
              <a:rPr lang="en-GB" sz="1200" dirty="0"/>
              <a:t> </a:t>
            </a:r>
            <a:r>
              <a:rPr lang="en-GB" sz="1200" dirty="0" err="1"/>
              <a:t>Evropskou</a:t>
            </a:r>
            <a:r>
              <a:rPr lang="en-GB" sz="1200" dirty="0"/>
              <a:t> </a:t>
            </a:r>
            <a:r>
              <a:rPr lang="en-GB" sz="1200" dirty="0" err="1"/>
              <a:t>Unií</a:t>
            </a:r>
            <a:r>
              <a:rPr lang="en-GB" sz="1200" dirty="0"/>
              <a:t> v </a:t>
            </a:r>
            <a:r>
              <a:rPr lang="en-GB" sz="1200" dirty="0" err="1"/>
              <a:t>programu</a:t>
            </a:r>
            <a:r>
              <a:rPr lang="en-GB" sz="1200" dirty="0"/>
              <a:t> Erasmus+</a:t>
            </a:r>
            <a:r>
              <a:rPr lang="cs-CZ" sz="1200" dirty="0"/>
              <a:t> pod číslem </a:t>
            </a:r>
            <a:r>
              <a:rPr lang="en-GB" sz="1200" dirty="0"/>
              <a:t> FI01-KA2014-000883. </a:t>
            </a:r>
            <a:endParaRPr lang="cs-CZ" sz="1200" dirty="0"/>
          </a:p>
          <a:p>
            <a:pPr algn="ctr"/>
            <a:r>
              <a:rPr lang="cs-CZ" sz="1200" dirty="0"/>
              <a:t>Evropská komise není odpovědná za obsah a sdělení tohoto projektu.</a:t>
            </a:r>
            <a:endParaRPr lang="nl-NL" sz="12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2859" y="1272209"/>
            <a:ext cx="8559011" cy="4479872"/>
          </a:xfrm>
        </p:spPr>
        <p:txBody>
          <a:bodyPr anchor="t">
            <a:noAutofit/>
          </a:bodyPr>
          <a:lstStyle/>
          <a:p>
            <a:r>
              <a:rPr lang="cs-CZ" sz="2400" b="1" dirty="0" smtClean="0"/>
              <a:t>Nejobtížnější momenty a aktivity</a:t>
            </a:r>
            <a:br>
              <a:rPr lang="cs-CZ" sz="24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dirty="0" smtClean="0"/>
              <a:t>- aktivizace účastníků prezentací na Úřadech práce</a:t>
            </a:r>
            <a:br>
              <a:rPr lang="cs-CZ" sz="2400" dirty="0" smtClean="0"/>
            </a:br>
            <a:r>
              <a:rPr lang="cs-CZ" sz="2400" dirty="0" smtClean="0"/>
              <a:t>- prvotní nedůvěra v natáčení a focení</a:t>
            </a:r>
            <a:br>
              <a:rPr lang="cs-CZ" sz="2400" dirty="0" smtClean="0"/>
            </a:br>
            <a:r>
              <a:rPr lang="cs-CZ" sz="2400" dirty="0" smtClean="0"/>
              <a:t>- otázky zaměřené na detaily budoucího příběhu (proč, jak přesně, atd.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/>
              <a:t/>
            </a:r>
            <a:br>
              <a:rPr lang="cs-CZ" sz="2400" b="1" dirty="0"/>
            </a:br>
            <a:endParaRPr lang="nl-NL" sz="2400" b="1" dirty="0"/>
          </a:p>
        </p:txBody>
      </p:sp>
      <p:pic>
        <p:nvPicPr>
          <p:cNvPr id="7" name="Afbeelding 6" descr="eu_flag-erasmus+_vect_p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66" y="5608878"/>
            <a:ext cx="1830260" cy="522798"/>
          </a:xfrm>
          <a:prstGeom prst="rect">
            <a:avLst/>
          </a:prstGeom>
        </p:spPr>
      </p:pic>
      <p:pic>
        <p:nvPicPr>
          <p:cNvPr id="8" name="Afbeelding 7" descr="balk Powerpoi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92" y="-43797"/>
            <a:ext cx="9255312" cy="113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6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6131676"/>
            <a:ext cx="9144000" cy="726324"/>
          </a:xfrm>
          <a:prstGeom prst="rect">
            <a:avLst/>
          </a:prstGeom>
          <a:solidFill>
            <a:srgbClr val="3D91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Projekt</a:t>
            </a:r>
            <a:r>
              <a:rPr lang="en-GB" sz="1200" dirty="0"/>
              <a:t> “Raising Strong &amp; Resilient Communities” </a:t>
            </a:r>
            <a:r>
              <a:rPr lang="en-GB" sz="1200" dirty="0" err="1"/>
              <a:t>byl</a:t>
            </a:r>
            <a:r>
              <a:rPr lang="en-GB" sz="1200" dirty="0"/>
              <a:t> </a:t>
            </a:r>
            <a:r>
              <a:rPr lang="en-GB" sz="1200" dirty="0" err="1"/>
              <a:t>podpořen</a:t>
            </a:r>
            <a:r>
              <a:rPr lang="en-GB" sz="1200" dirty="0"/>
              <a:t> </a:t>
            </a:r>
            <a:r>
              <a:rPr lang="en-GB" sz="1200" dirty="0" err="1"/>
              <a:t>Evropskou</a:t>
            </a:r>
            <a:r>
              <a:rPr lang="en-GB" sz="1200" dirty="0"/>
              <a:t> </a:t>
            </a:r>
            <a:r>
              <a:rPr lang="en-GB" sz="1200" dirty="0" err="1"/>
              <a:t>Unií</a:t>
            </a:r>
            <a:r>
              <a:rPr lang="en-GB" sz="1200" dirty="0"/>
              <a:t> v </a:t>
            </a:r>
            <a:r>
              <a:rPr lang="en-GB" sz="1200" dirty="0" err="1"/>
              <a:t>programu</a:t>
            </a:r>
            <a:r>
              <a:rPr lang="en-GB" sz="1200" dirty="0"/>
              <a:t> Erasmus+</a:t>
            </a:r>
            <a:r>
              <a:rPr lang="cs-CZ" sz="1200" dirty="0"/>
              <a:t> pod číslem </a:t>
            </a:r>
            <a:r>
              <a:rPr lang="en-GB" sz="1200" dirty="0"/>
              <a:t> FI01-KA2014-000883. </a:t>
            </a:r>
            <a:endParaRPr lang="cs-CZ" sz="1200" dirty="0"/>
          </a:p>
          <a:p>
            <a:pPr algn="ctr"/>
            <a:r>
              <a:rPr lang="cs-CZ" sz="1200" dirty="0"/>
              <a:t>Evropská komise není odpovědná za obsah a sdělení tohoto projektu.</a:t>
            </a:r>
            <a:endParaRPr lang="nl-NL" sz="12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2859" y="1272209"/>
            <a:ext cx="8559011" cy="4479872"/>
          </a:xfrm>
        </p:spPr>
        <p:txBody>
          <a:bodyPr anchor="t">
            <a:noAutofit/>
          </a:bodyPr>
          <a:lstStyle/>
          <a:p>
            <a:r>
              <a:rPr lang="cs-CZ" sz="2400" b="1" dirty="0" smtClean="0"/>
              <a:t>Potenciální odlišnost vašich aktivit od těch našich</a:t>
            </a:r>
            <a:br>
              <a:rPr lang="cs-CZ" sz="24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dirty="0" smtClean="0"/>
              <a:t>- bude trvat méně času</a:t>
            </a:r>
            <a:br>
              <a:rPr lang="cs-CZ" sz="2400" dirty="0" smtClean="0"/>
            </a:br>
            <a:r>
              <a:rPr lang="cs-CZ" sz="2400" dirty="0" smtClean="0"/>
              <a:t>- bude třeba využít jiných aktivit dle cílové komunity</a:t>
            </a:r>
            <a:br>
              <a:rPr lang="cs-CZ" sz="2400" dirty="0" smtClean="0"/>
            </a:br>
            <a:r>
              <a:rPr lang="cs-CZ" sz="2400" dirty="0" smtClean="0"/>
              <a:t>- při více aktivitách se dostanete více do detailu a změna bude ještě trvalejší a silnější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/>
              <a:t/>
            </a:r>
            <a:br>
              <a:rPr lang="cs-CZ" sz="2400" b="1" dirty="0"/>
            </a:br>
            <a:endParaRPr lang="nl-NL" sz="2400" b="1" dirty="0"/>
          </a:p>
        </p:txBody>
      </p:sp>
      <p:pic>
        <p:nvPicPr>
          <p:cNvPr id="7" name="Afbeelding 6" descr="eu_flag-erasmus+_vect_p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66" y="5608878"/>
            <a:ext cx="1830260" cy="522798"/>
          </a:xfrm>
          <a:prstGeom prst="rect">
            <a:avLst/>
          </a:prstGeom>
        </p:spPr>
      </p:pic>
      <p:pic>
        <p:nvPicPr>
          <p:cNvPr id="8" name="Afbeelding 7" descr="balk Powerpoi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92" y="-43797"/>
            <a:ext cx="9255312" cy="113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7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6131676"/>
            <a:ext cx="9144000" cy="726324"/>
          </a:xfrm>
          <a:prstGeom prst="rect">
            <a:avLst/>
          </a:prstGeom>
          <a:solidFill>
            <a:srgbClr val="3D91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Projekt</a:t>
            </a:r>
            <a:r>
              <a:rPr lang="en-GB" sz="1200" dirty="0"/>
              <a:t> “Raising Strong &amp; Resilient Communities” </a:t>
            </a:r>
            <a:r>
              <a:rPr lang="en-GB" sz="1200" dirty="0" err="1"/>
              <a:t>byl</a:t>
            </a:r>
            <a:r>
              <a:rPr lang="en-GB" sz="1200" dirty="0"/>
              <a:t> </a:t>
            </a:r>
            <a:r>
              <a:rPr lang="en-GB" sz="1200" dirty="0" err="1"/>
              <a:t>podpořen</a:t>
            </a:r>
            <a:r>
              <a:rPr lang="en-GB" sz="1200" dirty="0"/>
              <a:t> </a:t>
            </a:r>
            <a:r>
              <a:rPr lang="en-GB" sz="1200" dirty="0" err="1"/>
              <a:t>Evropskou</a:t>
            </a:r>
            <a:r>
              <a:rPr lang="en-GB" sz="1200" dirty="0"/>
              <a:t> </a:t>
            </a:r>
            <a:r>
              <a:rPr lang="en-GB" sz="1200" dirty="0" err="1"/>
              <a:t>Unií</a:t>
            </a:r>
            <a:r>
              <a:rPr lang="en-GB" sz="1200" dirty="0"/>
              <a:t> v </a:t>
            </a:r>
            <a:r>
              <a:rPr lang="en-GB" sz="1200" dirty="0" err="1"/>
              <a:t>programu</a:t>
            </a:r>
            <a:r>
              <a:rPr lang="en-GB" sz="1200" dirty="0"/>
              <a:t> Erasmus+</a:t>
            </a:r>
            <a:r>
              <a:rPr lang="cs-CZ" sz="1200" dirty="0"/>
              <a:t> pod číslem </a:t>
            </a:r>
            <a:r>
              <a:rPr lang="en-GB" sz="1200" dirty="0"/>
              <a:t> FI01-KA2014-000883. </a:t>
            </a:r>
            <a:endParaRPr lang="cs-CZ" sz="1200" dirty="0"/>
          </a:p>
          <a:p>
            <a:pPr algn="ctr"/>
            <a:r>
              <a:rPr lang="cs-CZ" sz="1200" dirty="0"/>
              <a:t>Evropská komise není odpovědná za obsah a sdělení tohoto projektu.</a:t>
            </a:r>
            <a:endParaRPr lang="nl-NL" sz="12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2859" y="1272209"/>
            <a:ext cx="8559011" cy="4479872"/>
          </a:xfrm>
        </p:spPr>
        <p:txBody>
          <a:bodyPr anchor="t">
            <a:noAutofit/>
          </a:bodyPr>
          <a:lstStyle/>
          <a:p>
            <a:r>
              <a:rPr lang="cs-CZ" sz="2400" b="1" dirty="0" smtClean="0"/>
              <a:t>ODKAZY NA VÍCE INFORMACÍ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/>
            </a:r>
            <a:br>
              <a:rPr lang="en-GB" sz="1600" dirty="0"/>
            </a:br>
            <a:r>
              <a:rPr lang="pl-PL" sz="1600" dirty="0" smtClean="0"/>
              <a:t>- </a:t>
            </a:r>
            <a:r>
              <a:rPr lang="pl-PL" sz="1600" dirty="0" smtClean="0"/>
              <a:t>Projekt RS</a:t>
            </a:r>
            <a:r>
              <a:rPr lang="en-US" sz="1600" dirty="0" smtClean="0"/>
              <a:t>&amp;</a:t>
            </a:r>
            <a:r>
              <a:rPr lang="cs-CZ" sz="1600" dirty="0" smtClean="0"/>
              <a:t>RC: </a:t>
            </a:r>
            <a:r>
              <a:rPr lang="pl-PL" sz="1600" dirty="0" smtClean="0">
                <a:hlinkClick r:id="rId2"/>
              </a:rPr>
              <a:t>http</a:t>
            </a:r>
            <a:r>
              <a:rPr lang="pl-PL" sz="1600" dirty="0">
                <a:hlinkClick r:id="rId2"/>
              </a:rPr>
              <a:t>://</a:t>
            </a:r>
            <a:r>
              <a:rPr lang="pl-PL" sz="1600" dirty="0" smtClean="0">
                <a:hlinkClick r:id="rId2"/>
              </a:rPr>
              <a:t>rsrc.eu/index.html</a:t>
            </a:r>
            <a:r>
              <a:rPr lang="pl-PL" sz="1600" dirty="0" smtClean="0"/>
              <a:t> </a:t>
            </a:r>
            <a:br>
              <a:rPr lang="pl-PL" sz="1600" dirty="0" smtClean="0"/>
            </a:br>
            <a:r>
              <a:rPr lang="pl-PL" sz="1600" dirty="0" smtClean="0"/>
              <a:t>- Detail aktivit Czech DEX s.r.o. se skupinou nezaměstnaných nad 50 </a:t>
            </a:r>
            <a:r>
              <a:rPr lang="pl-PL" sz="1600" dirty="0"/>
              <a:t>let: </a:t>
            </a:r>
            <a:r>
              <a:rPr lang="pl-PL" sz="1600" dirty="0">
                <a:hlinkClick r:id="rId3"/>
              </a:rPr>
              <a:t>http://</a:t>
            </a:r>
            <a:r>
              <a:rPr lang="pl-PL" sz="1600" dirty="0" smtClean="0">
                <a:hlinkClick r:id="rId3"/>
              </a:rPr>
              <a:t>rsrc.eu/czech-dex.html</a:t>
            </a:r>
            <a:r>
              <a:rPr lang="pl-PL" sz="1600" dirty="0"/>
              <a:t> </a:t>
            </a:r>
            <a:br>
              <a:rPr lang="pl-PL" sz="1600" dirty="0"/>
            </a:br>
            <a:r>
              <a:rPr lang="pl-PL" sz="1600" dirty="0"/>
              <a:t>- Facebook skupina zaměřená na využití storytellingu v komunitách: </a:t>
            </a:r>
            <a:r>
              <a:rPr lang="pl-PL" sz="1600" dirty="0">
                <a:hlinkClick r:id="rId4"/>
              </a:rPr>
              <a:t>https://www.facebook.com/groups/736723473047364</a:t>
            </a:r>
            <a:r>
              <a:rPr lang="pl-PL" sz="1600" dirty="0" smtClean="0">
                <a:hlinkClick r:id="rId4"/>
              </a:rPr>
              <a:t>/</a:t>
            </a:r>
            <a:r>
              <a:rPr lang="pl-PL" sz="1600" dirty="0" smtClean="0"/>
              <a:t> </a:t>
            </a:r>
            <a:br>
              <a:rPr lang="pl-PL" sz="1600" dirty="0" smtClean="0"/>
            </a:br>
            <a:r>
              <a:rPr lang="pl-PL" sz="1600" dirty="0" smtClean="0"/>
              <a:t>- O projektu RS</a:t>
            </a:r>
            <a:r>
              <a:rPr lang="en-US" sz="1600" dirty="0" smtClean="0"/>
              <a:t>&amp;</a:t>
            </a:r>
            <a:r>
              <a:rPr lang="cs-CZ" sz="1600" dirty="0" smtClean="0"/>
              <a:t>RC a aktivitách v ČR na webu Czech DEX s.r.o. </a:t>
            </a:r>
            <a:r>
              <a:rPr lang="cs-CZ" sz="1600" dirty="0"/>
              <a:t>(DEX Innovation Centre): </a:t>
            </a:r>
            <a:r>
              <a:rPr lang="cs-CZ" sz="1600" dirty="0">
                <a:hlinkClick r:id="rId5"/>
              </a:rPr>
              <a:t>http://</a:t>
            </a:r>
            <a:r>
              <a:rPr lang="cs-CZ" sz="1600" dirty="0" smtClean="0">
                <a:hlinkClick r:id="rId5"/>
              </a:rPr>
              <a:t>dex-ic.com/rsrc_cz</a:t>
            </a:r>
            <a:r>
              <a:rPr lang="cs-CZ" sz="1600" dirty="0" smtClean="0"/>
              <a:t> </a:t>
            </a:r>
            <a:r>
              <a:rPr lang="pl-PL" sz="1600" dirty="0" smtClean="0"/>
              <a:t> </a:t>
            </a:r>
            <a:r>
              <a:rPr lang="cs-CZ" sz="1600" b="1" dirty="0"/>
              <a:t/>
            </a:r>
            <a:br>
              <a:rPr lang="cs-CZ" sz="1600" b="1" dirty="0"/>
            </a:br>
            <a:r>
              <a:rPr lang="cs-CZ" sz="1600" b="1" dirty="0" smtClean="0"/>
              <a:t> 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nl-NL" sz="2400" b="1" dirty="0"/>
          </a:p>
        </p:txBody>
      </p:sp>
      <p:pic>
        <p:nvPicPr>
          <p:cNvPr id="7" name="Afbeelding 6" descr="eu_flag-erasmus+_vect_po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66" y="5608878"/>
            <a:ext cx="1830260" cy="522798"/>
          </a:xfrm>
          <a:prstGeom prst="rect">
            <a:avLst/>
          </a:prstGeom>
        </p:spPr>
      </p:pic>
      <p:pic>
        <p:nvPicPr>
          <p:cNvPr id="8" name="Afbeelding 7" descr="balk Powerpoin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92" y="-43797"/>
            <a:ext cx="9255312" cy="113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0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6131676"/>
            <a:ext cx="9144000" cy="726324"/>
          </a:xfrm>
          <a:prstGeom prst="rect">
            <a:avLst/>
          </a:prstGeom>
          <a:solidFill>
            <a:srgbClr val="3D91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Projekt</a:t>
            </a:r>
            <a:r>
              <a:rPr lang="en-GB" sz="1200" dirty="0"/>
              <a:t> “Raising Strong &amp; Resilient Communities” </a:t>
            </a:r>
            <a:r>
              <a:rPr lang="en-GB" sz="1200" dirty="0" err="1"/>
              <a:t>byl</a:t>
            </a:r>
            <a:r>
              <a:rPr lang="en-GB" sz="1200" dirty="0"/>
              <a:t> </a:t>
            </a:r>
            <a:r>
              <a:rPr lang="en-GB" sz="1200" dirty="0" err="1"/>
              <a:t>podpořen</a:t>
            </a:r>
            <a:r>
              <a:rPr lang="en-GB" sz="1200" dirty="0"/>
              <a:t> </a:t>
            </a:r>
            <a:r>
              <a:rPr lang="en-GB" sz="1200" dirty="0" err="1"/>
              <a:t>Evropskou</a:t>
            </a:r>
            <a:r>
              <a:rPr lang="en-GB" sz="1200" dirty="0"/>
              <a:t> </a:t>
            </a:r>
            <a:r>
              <a:rPr lang="en-GB" sz="1200" dirty="0" err="1"/>
              <a:t>Unií</a:t>
            </a:r>
            <a:r>
              <a:rPr lang="en-GB" sz="1200" dirty="0"/>
              <a:t> v </a:t>
            </a:r>
            <a:r>
              <a:rPr lang="en-GB" sz="1200" dirty="0" err="1"/>
              <a:t>programu</a:t>
            </a:r>
            <a:r>
              <a:rPr lang="en-GB" sz="1200" dirty="0"/>
              <a:t> Erasmus+</a:t>
            </a:r>
            <a:r>
              <a:rPr lang="cs-CZ" sz="1200" dirty="0"/>
              <a:t> pod číslem </a:t>
            </a:r>
            <a:r>
              <a:rPr lang="en-GB" sz="1200" dirty="0"/>
              <a:t> FI01-KA2014-000883. </a:t>
            </a:r>
            <a:endParaRPr lang="cs-CZ" sz="1200" dirty="0"/>
          </a:p>
          <a:p>
            <a:pPr algn="ctr"/>
            <a:r>
              <a:rPr lang="cs-CZ" sz="1200" dirty="0"/>
              <a:t>Evropská komise není odpovědná za obsah a sdělení tohoto projektu.</a:t>
            </a:r>
            <a:endParaRPr lang="nl-NL" sz="12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2859" y="1272209"/>
            <a:ext cx="8559011" cy="4479872"/>
          </a:xfrm>
        </p:spPr>
        <p:txBody>
          <a:bodyPr anchor="t">
            <a:noAutofit/>
          </a:bodyPr>
          <a:lstStyle/>
          <a:p>
            <a:r>
              <a:rPr lang="en-GB" sz="2400" b="1" dirty="0" err="1"/>
              <a:t>Výstupy</a:t>
            </a:r>
            <a:r>
              <a:rPr lang="en-GB" sz="2400" b="1" dirty="0"/>
              <a:t> </a:t>
            </a:r>
            <a:r>
              <a:rPr lang="en-GB" sz="2400" b="1" dirty="0" err="1"/>
              <a:t>projektu</a:t>
            </a:r>
            <a:r>
              <a:rPr lang="en-GB" sz="2400" b="1" dirty="0"/>
              <a:t> RS&amp;RC pro </a:t>
            </a:r>
            <a:r>
              <a:rPr lang="en-GB" sz="2400" b="1" dirty="0" err="1"/>
              <a:t>využití</a:t>
            </a:r>
            <a:r>
              <a:rPr lang="en-GB" sz="2400" b="1" dirty="0"/>
              <a:t> </a:t>
            </a:r>
            <a:r>
              <a:rPr lang="en-GB" sz="2400" b="1" dirty="0" err="1"/>
              <a:t>storytellingu</a:t>
            </a:r>
            <a:r>
              <a:rPr lang="en-GB" sz="2400" b="1" dirty="0"/>
              <a:t> </a:t>
            </a:r>
            <a:r>
              <a:rPr lang="en-GB" sz="2400" b="1" dirty="0" err="1"/>
              <a:t>při</a:t>
            </a:r>
            <a:r>
              <a:rPr lang="en-GB" sz="2400" b="1" dirty="0"/>
              <a:t> </a:t>
            </a:r>
            <a:r>
              <a:rPr lang="en-GB" sz="2400" b="1" dirty="0" err="1"/>
              <a:t>práci</a:t>
            </a:r>
            <a:r>
              <a:rPr lang="en-GB" sz="2400" b="1" dirty="0"/>
              <a:t> s </a:t>
            </a:r>
            <a:r>
              <a:rPr lang="en-GB" sz="2400" b="1" dirty="0" err="1"/>
              <a:t>jakoukoliv</a:t>
            </a:r>
            <a:r>
              <a:rPr lang="en-GB" sz="2400" b="1" dirty="0"/>
              <a:t> </a:t>
            </a:r>
            <a:r>
              <a:rPr lang="en-GB" sz="2400" b="1" dirty="0" err="1"/>
              <a:t>jinou</a:t>
            </a:r>
            <a:r>
              <a:rPr lang="en-GB" sz="2400" b="1" dirty="0"/>
              <a:t> </a:t>
            </a:r>
            <a:r>
              <a:rPr lang="en-GB" sz="2400" b="1" dirty="0" err="1"/>
              <a:t>komunitou</a:t>
            </a:r>
            <a:r>
              <a:rPr lang="en-GB" sz="2400" b="1" dirty="0"/>
              <a:t> / </a:t>
            </a:r>
            <a:r>
              <a:rPr lang="en-GB" sz="2400" b="1" dirty="0" err="1"/>
              <a:t>skupinou</a:t>
            </a:r>
            <a:r>
              <a:rPr lang="en-GB" sz="2400" b="1" dirty="0"/>
              <a:t> </a:t>
            </a:r>
            <a:r>
              <a:rPr lang="en-GB" sz="2400" b="1" dirty="0" err="1"/>
              <a:t>lidí</a:t>
            </a:r>
            <a:r>
              <a:rPr lang="en-GB" sz="2400" b="1" dirty="0"/>
              <a:t>, </a:t>
            </a:r>
            <a:r>
              <a:rPr lang="en-GB" sz="2400" b="1" dirty="0" err="1"/>
              <a:t>která</a:t>
            </a:r>
            <a:r>
              <a:rPr lang="en-GB" sz="2400" b="1" dirty="0"/>
              <a:t> </a:t>
            </a:r>
            <a:r>
              <a:rPr lang="en-GB" sz="2400" b="1" dirty="0" err="1"/>
              <a:t>řeší</a:t>
            </a:r>
            <a:r>
              <a:rPr lang="en-GB" sz="2400" b="1" dirty="0"/>
              <a:t> </a:t>
            </a:r>
            <a:r>
              <a:rPr lang="en-GB" sz="2400" b="1" dirty="0" err="1"/>
              <a:t>společný</a:t>
            </a:r>
            <a:r>
              <a:rPr lang="en-GB" sz="2400" b="1" dirty="0"/>
              <a:t> </a:t>
            </a:r>
            <a:r>
              <a:rPr lang="en-GB" sz="2400" b="1" dirty="0" err="1"/>
              <a:t>problém</a:t>
            </a:r>
            <a:r>
              <a:rPr lang="en-GB" sz="2400" b="1" dirty="0"/>
              <a:t> 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/>
            </a:r>
            <a:br>
              <a:rPr lang="en-GB" sz="1600" dirty="0"/>
            </a:br>
            <a:r>
              <a:rPr lang="en-GB" sz="2400" dirty="0"/>
              <a:t>1) </a:t>
            </a:r>
            <a:r>
              <a:rPr lang="cs-CZ" sz="2400" dirty="0" smtClean="0"/>
              <a:t>Příručka a </a:t>
            </a:r>
            <a:r>
              <a:rPr lang="en-GB" sz="2400" dirty="0" err="1" smtClean="0"/>
              <a:t>Manuál</a:t>
            </a:r>
            <a:r>
              <a:rPr lang="en-GB" sz="2400" dirty="0" smtClean="0"/>
              <a:t> </a:t>
            </a:r>
            <a:r>
              <a:rPr lang="en-GB" sz="2400" dirty="0"/>
              <a:t>pro </a:t>
            </a:r>
            <a:r>
              <a:rPr lang="en-GB" sz="2400" dirty="0" err="1"/>
              <a:t>využití</a:t>
            </a:r>
            <a:r>
              <a:rPr lang="en-GB" sz="2400" dirty="0"/>
              <a:t> </a:t>
            </a:r>
            <a:r>
              <a:rPr lang="en-GB" sz="2400" dirty="0" err="1"/>
              <a:t>storytellingu</a:t>
            </a:r>
            <a:r>
              <a:rPr lang="en-GB" sz="2400" dirty="0"/>
              <a:t> </a:t>
            </a:r>
            <a:r>
              <a:rPr lang="en-GB" sz="2400" dirty="0" err="1"/>
              <a:t>při</a:t>
            </a:r>
            <a:r>
              <a:rPr lang="en-GB" sz="2400" dirty="0"/>
              <a:t> </a:t>
            </a:r>
            <a:r>
              <a:rPr lang="en-GB" sz="2400" dirty="0" err="1"/>
              <a:t>práci</a:t>
            </a:r>
            <a:r>
              <a:rPr lang="en-GB" sz="2400" dirty="0"/>
              <a:t> s </a:t>
            </a:r>
            <a:r>
              <a:rPr lang="en-GB" sz="2400" dirty="0" err="1"/>
              <a:t>komunitami</a:t>
            </a:r>
            <a:r>
              <a:rPr lang="en-GB" sz="2400" dirty="0"/>
              <a:t>, </a:t>
            </a:r>
            <a:br>
              <a:rPr lang="en-GB" sz="2400" dirty="0"/>
            </a:br>
            <a:r>
              <a:rPr lang="en-GB" sz="2400" dirty="0"/>
              <a:t>2) Video/</a:t>
            </a:r>
            <a:r>
              <a:rPr lang="en-GB" sz="2400" dirty="0" err="1"/>
              <a:t>foto</a:t>
            </a:r>
            <a:r>
              <a:rPr lang="en-GB" sz="2400" dirty="0"/>
              <a:t> </a:t>
            </a:r>
            <a:r>
              <a:rPr lang="en-GB" sz="2400" dirty="0" err="1"/>
              <a:t>ukázky</a:t>
            </a:r>
            <a:r>
              <a:rPr lang="en-GB" sz="2400" dirty="0"/>
              <a:t> z </a:t>
            </a:r>
            <a:r>
              <a:rPr lang="en-GB" sz="2400" dirty="0" err="1"/>
              <a:t>realizací</a:t>
            </a:r>
            <a:r>
              <a:rPr lang="en-GB" sz="2400" dirty="0"/>
              <a:t> v </a:t>
            </a:r>
            <a:r>
              <a:rPr lang="en-GB" sz="2400" dirty="0" err="1"/>
              <a:t>různých</a:t>
            </a:r>
            <a:r>
              <a:rPr lang="en-GB" sz="2400" dirty="0"/>
              <a:t> </a:t>
            </a:r>
            <a:r>
              <a:rPr lang="en-GB" sz="2400" dirty="0" err="1"/>
              <a:t>skupinách</a:t>
            </a:r>
            <a:r>
              <a:rPr lang="en-GB" sz="2400" dirty="0"/>
              <a:t> / </a:t>
            </a:r>
            <a:r>
              <a:rPr lang="en-GB" sz="2400" dirty="0" err="1"/>
              <a:t>komunitách</a:t>
            </a:r>
            <a:r>
              <a:rPr lang="en-GB" sz="2400" dirty="0"/>
              <a:t> a </a:t>
            </a:r>
            <a:r>
              <a:rPr lang="en-GB" sz="2400" dirty="0" err="1"/>
              <a:t>zemích</a:t>
            </a:r>
            <a:r>
              <a:rPr lang="en-GB" sz="2400" dirty="0"/>
              <a:t> EU, </a:t>
            </a:r>
            <a:br>
              <a:rPr lang="en-GB" sz="2400" dirty="0"/>
            </a:br>
            <a:r>
              <a:rPr lang="en-GB" sz="2400" dirty="0"/>
              <a:t>3) </a:t>
            </a:r>
            <a:r>
              <a:rPr lang="en-GB" sz="2400" dirty="0" err="1"/>
              <a:t>Vzdělávací</a:t>
            </a:r>
            <a:r>
              <a:rPr lang="en-GB" sz="2400" dirty="0"/>
              <a:t> </a:t>
            </a:r>
            <a:r>
              <a:rPr lang="en-GB" sz="2400" dirty="0" err="1"/>
              <a:t>kurz</a:t>
            </a:r>
            <a:r>
              <a:rPr lang="en-GB" sz="2400" dirty="0"/>
              <a:t> o </a:t>
            </a:r>
            <a:r>
              <a:rPr lang="en-GB" sz="2400" dirty="0" err="1"/>
              <a:t>využití</a:t>
            </a:r>
            <a:r>
              <a:rPr lang="en-GB" sz="2400" dirty="0"/>
              <a:t> </a:t>
            </a:r>
            <a:r>
              <a:rPr lang="en-GB" sz="2400" dirty="0" err="1"/>
              <a:t>storytellingu</a:t>
            </a:r>
            <a:r>
              <a:rPr lang="en-GB" sz="2400" dirty="0"/>
              <a:t> pro </a:t>
            </a:r>
            <a:r>
              <a:rPr lang="en-GB" sz="2400" dirty="0" err="1"/>
              <a:t>práci</a:t>
            </a:r>
            <a:r>
              <a:rPr lang="en-GB" sz="2400" dirty="0"/>
              <a:t> s </a:t>
            </a:r>
            <a:r>
              <a:rPr lang="en-GB" sz="2400" dirty="0" err="1"/>
              <a:t>komunitami</a:t>
            </a:r>
            <a:r>
              <a:rPr lang="en-GB" sz="2400" dirty="0"/>
              <a:t> 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nl-NL" sz="2400" b="1" dirty="0"/>
          </a:p>
        </p:txBody>
      </p:sp>
      <p:pic>
        <p:nvPicPr>
          <p:cNvPr id="7" name="Afbeelding 6" descr="eu_flag-erasmus+_vect_p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66" y="5608878"/>
            <a:ext cx="1830260" cy="522798"/>
          </a:xfrm>
          <a:prstGeom prst="rect">
            <a:avLst/>
          </a:prstGeom>
        </p:spPr>
      </p:pic>
      <p:pic>
        <p:nvPicPr>
          <p:cNvPr id="8" name="Afbeelding 7" descr="balk Powerpoi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92" y="-43797"/>
            <a:ext cx="9255312" cy="113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5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6131676"/>
            <a:ext cx="9144000" cy="726324"/>
          </a:xfrm>
          <a:prstGeom prst="rect">
            <a:avLst/>
          </a:prstGeom>
          <a:solidFill>
            <a:srgbClr val="3D91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Projekt</a:t>
            </a:r>
            <a:r>
              <a:rPr lang="en-GB" sz="1200" dirty="0"/>
              <a:t> “Raising Strong &amp; Resilient Communities” </a:t>
            </a:r>
            <a:r>
              <a:rPr lang="en-GB" sz="1200" dirty="0" err="1"/>
              <a:t>byl</a:t>
            </a:r>
            <a:r>
              <a:rPr lang="en-GB" sz="1200" dirty="0"/>
              <a:t> </a:t>
            </a:r>
            <a:r>
              <a:rPr lang="en-GB" sz="1200" dirty="0" err="1"/>
              <a:t>podpořen</a:t>
            </a:r>
            <a:r>
              <a:rPr lang="en-GB" sz="1200" dirty="0"/>
              <a:t> </a:t>
            </a:r>
            <a:r>
              <a:rPr lang="en-GB" sz="1200" dirty="0" err="1"/>
              <a:t>Evropskou</a:t>
            </a:r>
            <a:r>
              <a:rPr lang="en-GB" sz="1200" dirty="0"/>
              <a:t> </a:t>
            </a:r>
            <a:r>
              <a:rPr lang="en-GB" sz="1200" dirty="0" err="1"/>
              <a:t>Unií</a:t>
            </a:r>
            <a:r>
              <a:rPr lang="en-GB" sz="1200" dirty="0"/>
              <a:t> v </a:t>
            </a:r>
            <a:r>
              <a:rPr lang="en-GB" sz="1200" dirty="0" err="1"/>
              <a:t>programu</a:t>
            </a:r>
            <a:r>
              <a:rPr lang="en-GB" sz="1200" dirty="0"/>
              <a:t> Erasmus+</a:t>
            </a:r>
            <a:r>
              <a:rPr lang="cs-CZ" sz="1200" dirty="0"/>
              <a:t> pod číslem </a:t>
            </a:r>
            <a:r>
              <a:rPr lang="en-GB" sz="1200" dirty="0"/>
              <a:t> FI01-KA2014-000883. </a:t>
            </a:r>
            <a:endParaRPr lang="cs-CZ" sz="1200" dirty="0"/>
          </a:p>
          <a:p>
            <a:pPr algn="ctr"/>
            <a:r>
              <a:rPr lang="cs-CZ" sz="1200" dirty="0"/>
              <a:t>Evropská komise není odpovědná za obsah a sdělení tohoto projektu.</a:t>
            </a:r>
            <a:endParaRPr lang="nl-NL" sz="12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2859" y="1272209"/>
            <a:ext cx="8559011" cy="4479872"/>
          </a:xfrm>
        </p:spPr>
        <p:txBody>
          <a:bodyPr anchor="t">
            <a:noAutofit/>
          </a:bodyPr>
          <a:lstStyle/>
          <a:p>
            <a:pPr algn="l"/>
            <a:r>
              <a:rPr lang="cs-CZ" sz="1600" b="1" dirty="0"/>
              <a:t>10:15	Představení konceptu využití </a:t>
            </a:r>
            <a:r>
              <a:rPr lang="cs-CZ" sz="1600" b="1" dirty="0" err="1"/>
              <a:t>storytellingu</a:t>
            </a:r>
            <a:r>
              <a:rPr lang="cs-CZ" sz="1600" b="1" dirty="0"/>
              <a:t> v práci s komunitami / skupinami lidí se </a:t>
            </a:r>
            <a:r>
              <a:rPr lang="cs-CZ" sz="1600" b="1" dirty="0" smtClean="0"/>
              <a:t>			společným </a:t>
            </a:r>
            <a:r>
              <a:rPr lang="cs-CZ" sz="1600" b="1" dirty="0"/>
              <a:t>problémem + představení konkrétního realizovaného příkladu na skupině </a:t>
            </a:r>
            <a:r>
              <a:rPr lang="cs-CZ" sz="1600" b="1" dirty="0" smtClean="0"/>
              <a:t>			nezaměstnaných </a:t>
            </a:r>
            <a:r>
              <a:rPr lang="cs-CZ" sz="1600" b="1" dirty="0"/>
              <a:t>nad 50 let v ČR i dalších příkladů ze zahraničí s jinými skupinami</a:t>
            </a:r>
            <a:r>
              <a:rPr lang="en-GB" sz="1600" b="1" dirty="0"/>
              <a:t/>
            </a:r>
            <a:br>
              <a:rPr lang="en-GB" sz="1600" b="1" dirty="0"/>
            </a:br>
            <a:r>
              <a:rPr lang="cs-CZ" sz="1600" dirty="0"/>
              <a:t>		Michal Štefan, projektový manažer, CZECH DEX s.r.o.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b="1" dirty="0" smtClean="0"/>
              <a:t>11:15</a:t>
            </a:r>
            <a:r>
              <a:rPr lang="cs-CZ" sz="1600" b="1" dirty="0"/>
              <a:t>	Diskuse s přímými účastníky aktivit v ČR</a:t>
            </a:r>
            <a:r>
              <a:rPr lang="en-GB" sz="1600" b="1" dirty="0"/>
              <a:t/>
            </a:r>
            <a:br>
              <a:rPr lang="en-GB" sz="1600" b="1" dirty="0"/>
            </a:br>
            <a:r>
              <a:rPr lang="cs-CZ" sz="1600" dirty="0"/>
              <a:t>		Monika </a:t>
            </a:r>
            <a:r>
              <a:rPr lang="cs-CZ" sz="1600" dirty="0" err="1"/>
              <a:t>Červíčková</a:t>
            </a:r>
            <a:r>
              <a:rPr lang="cs-CZ" sz="1600" dirty="0"/>
              <a:t>, PLUS 50, </a:t>
            </a:r>
            <a:r>
              <a:rPr lang="cs-CZ" sz="1600" dirty="0" err="1"/>
              <a:t>o.s</a:t>
            </a:r>
            <a:r>
              <a:rPr lang="cs-CZ" sz="1600" dirty="0"/>
              <a:t>.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cs-CZ" sz="1600" dirty="0"/>
              <a:t>		Milena Židlická, profesionální </a:t>
            </a:r>
            <a:r>
              <a:rPr lang="cs-CZ" sz="1600" dirty="0" err="1"/>
              <a:t>koučka</a:t>
            </a:r>
            <a:r>
              <a:rPr lang="cs-CZ" sz="1600" dirty="0"/>
              <a:t>, Agentura JUVENTA s.r.o.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cs-CZ" sz="1600" dirty="0"/>
              <a:t>		Světlana Sokačová, Alternativa 50+, o.p.s.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cs-CZ" sz="1600" dirty="0"/>
              <a:t>		Bývalí nezaměstnaní nad 50 let – Pavlína a Ivana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cs-CZ" sz="1600" dirty="0"/>
              <a:t>		Michal Štefan, projektový manažer, CZECH DEX s.r.o.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cs-CZ" sz="1600" dirty="0"/>
              <a:t>		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cs-CZ" sz="1600" b="1" dirty="0"/>
              <a:t>12:00	Přestávka na oběd + káva, čaj, voda, malé občerstvení </a:t>
            </a:r>
            <a:r>
              <a:rPr lang="en-GB" sz="1600" b="1" dirty="0"/>
              <a:t/>
            </a:r>
            <a:br>
              <a:rPr lang="en-GB" sz="1600" b="1" dirty="0"/>
            </a:br>
            <a:r>
              <a:rPr lang="cs-CZ" sz="1600" b="1" dirty="0"/>
              <a:t> </a:t>
            </a:r>
            <a:r>
              <a:rPr lang="en-GB" sz="1600" b="1" dirty="0"/>
              <a:t/>
            </a:r>
            <a:br>
              <a:rPr lang="en-GB" sz="1600" b="1" dirty="0"/>
            </a:br>
            <a:endParaRPr lang="nl-NL" sz="1600" dirty="0"/>
          </a:p>
        </p:txBody>
      </p:sp>
      <p:pic>
        <p:nvPicPr>
          <p:cNvPr id="7" name="Afbeelding 6" descr="eu_flag-erasmus+_vect_p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66" y="5608878"/>
            <a:ext cx="1830260" cy="522798"/>
          </a:xfrm>
          <a:prstGeom prst="rect">
            <a:avLst/>
          </a:prstGeom>
        </p:spPr>
      </p:pic>
      <p:pic>
        <p:nvPicPr>
          <p:cNvPr id="8" name="Afbeelding 7" descr="balk Powerpoi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92" y="-43797"/>
            <a:ext cx="9255312" cy="113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4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6131676"/>
            <a:ext cx="9144000" cy="726324"/>
          </a:xfrm>
          <a:prstGeom prst="rect">
            <a:avLst/>
          </a:prstGeom>
          <a:solidFill>
            <a:srgbClr val="3D91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Projekt</a:t>
            </a:r>
            <a:r>
              <a:rPr lang="en-GB" sz="1200" dirty="0"/>
              <a:t> “Raising Strong &amp; Resilient Communities” </a:t>
            </a:r>
            <a:r>
              <a:rPr lang="en-GB" sz="1200" dirty="0" err="1"/>
              <a:t>byl</a:t>
            </a:r>
            <a:r>
              <a:rPr lang="en-GB" sz="1200" dirty="0"/>
              <a:t> </a:t>
            </a:r>
            <a:r>
              <a:rPr lang="en-GB" sz="1200" dirty="0" err="1"/>
              <a:t>podpořen</a:t>
            </a:r>
            <a:r>
              <a:rPr lang="en-GB" sz="1200" dirty="0"/>
              <a:t> </a:t>
            </a:r>
            <a:r>
              <a:rPr lang="en-GB" sz="1200" dirty="0" err="1"/>
              <a:t>Evropskou</a:t>
            </a:r>
            <a:r>
              <a:rPr lang="en-GB" sz="1200" dirty="0"/>
              <a:t> </a:t>
            </a:r>
            <a:r>
              <a:rPr lang="en-GB" sz="1200" dirty="0" err="1"/>
              <a:t>Unií</a:t>
            </a:r>
            <a:r>
              <a:rPr lang="en-GB" sz="1200" dirty="0"/>
              <a:t> v </a:t>
            </a:r>
            <a:r>
              <a:rPr lang="en-GB" sz="1200" dirty="0" err="1"/>
              <a:t>programu</a:t>
            </a:r>
            <a:r>
              <a:rPr lang="en-GB" sz="1200" dirty="0"/>
              <a:t> Erasmus+</a:t>
            </a:r>
            <a:r>
              <a:rPr lang="cs-CZ" sz="1200" dirty="0"/>
              <a:t> pod číslem </a:t>
            </a:r>
            <a:r>
              <a:rPr lang="en-GB" sz="1200" dirty="0"/>
              <a:t> FI01-KA2014-000883. </a:t>
            </a:r>
            <a:endParaRPr lang="cs-CZ" sz="1200" dirty="0"/>
          </a:p>
          <a:p>
            <a:pPr algn="ctr"/>
            <a:r>
              <a:rPr lang="cs-CZ" sz="1200" dirty="0"/>
              <a:t>Evropská komise není odpovědná za obsah a sdělení tohoto projektu.</a:t>
            </a:r>
            <a:endParaRPr lang="nl-NL" sz="12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2859" y="1272209"/>
            <a:ext cx="8559011" cy="4479872"/>
          </a:xfrm>
        </p:spPr>
        <p:txBody>
          <a:bodyPr anchor="t">
            <a:noAutofit/>
          </a:bodyPr>
          <a:lstStyle/>
          <a:p>
            <a:pPr algn="l"/>
            <a:r>
              <a:rPr lang="cs-CZ" sz="1600" b="1" dirty="0"/>
              <a:t/>
            </a:r>
            <a:br>
              <a:rPr lang="cs-CZ" sz="1600" b="1" dirty="0"/>
            </a:br>
            <a:r>
              <a:rPr lang="cs-CZ" sz="1600" b="1" dirty="0"/>
              <a:t>13:00	Výstava ukázek písemných výstupů aktivit v ČR + video/foto ukázky z aktivit v ČR i </a:t>
            </a:r>
            <a:r>
              <a:rPr lang="cs-CZ" sz="1600" b="1" dirty="0" smtClean="0"/>
              <a:t>			zahraničí</a:t>
            </a:r>
            <a:r>
              <a:rPr lang="en-GB" sz="1600" b="1" dirty="0"/>
              <a:t/>
            </a:r>
            <a:br>
              <a:rPr lang="en-GB" sz="1600" b="1" dirty="0"/>
            </a:br>
            <a:r>
              <a:rPr lang="cs-CZ" sz="1600" b="1" dirty="0"/>
              <a:t>		</a:t>
            </a:r>
            <a:r>
              <a:rPr lang="en-GB" sz="1600" b="1" dirty="0"/>
              <a:t/>
            </a:r>
            <a:br>
              <a:rPr lang="en-GB" sz="1600" b="1" dirty="0"/>
            </a:br>
            <a:r>
              <a:rPr lang="cs-CZ" sz="1600" b="1" dirty="0"/>
              <a:t>13:30	Výstupy projektu RS</a:t>
            </a:r>
            <a:r>
              <a:rPr lang="en-US" sz="1600" b="1" dirty="0"/>
              <a:t>&amp;RC pro </a:t>
            </a:r>
            <a:r>
              <a:rPr lang="cs-CZ" sz="1600" b="1" dirty="0"/>
              <a:t>využití </a:t>
            </a:r>
            <a:r>
              <a:rPr lang="cs-CZ" sz="1600" b="1" dirty="0" err="1"/>
              <a:t>storytellingu</a:t>
            </a:r>
            <a:r>
              <a:rPr lang="cs-CZ" sz="1600" b="1" dirty="0"/>
              <a:t> při práci s jakoukoliv jinou komunitou / </a:t>
            </a:r>
            <a:r>
              <a:rPr lang="cs-CZ" sz="1600" b="1" dirty="0" smtClean="0"/>
              <a:t>		skupinou </a:t>
            </a:r>
            <a:r>
              <a:rPr lang="cs-CZ" sz="1600" b="1" dirty="0"/>
              <a:t>lidí, která řeší společný problém</a:t>
            </a:r>
            <a:r>
              <a:rPr lang="en-GB" sz="1600" b="1" dirty="0"/>
              <a:t/>
            </a:r>
            <a:br>
              <a:rPr lang="en-GB" sz="1600" b="1" dirty="0"/>
            </a:br>
            <a:r>
              <a:rPr lang="cs-CZ" sz="1600" b="1" dirty="0" smtClean="0"/>
              <a:t>		1</a:t>
            </a:r>
            <a:r>
              <a:rPr lang="cs-CZ" sz="1600" b="1" dirty="0"/>
              <a:t>) Manuál pro využití </a:t>
            </a:r>
            <a:r>
              <a:rPr lang="cs-CZ" sz="1600" b="1" dirty="0" err="1"/>
              <a:t>storytellingu</a:t>
            </a:r>
            <a:r>
              <a:rPr lang="cs-CZ" sz="1600" b="1" dirty="0"/>
              <a:t> při práci s komunitami,  </a:t>
            </a:r>
            <a:r>
              <a:rPr lang="en-GB" sz="1600" b="1" dirty="0"/>
              <a:t/>
            </a:r>
            <a:br>
              <a:rPr lang="en-GB" sz="1600" b="1" dirty="0"/>
            </a:br>
            <a:r>
              <a:rPr lang="cs-CZ" sz="1600" b="1" dirty="0" smtClean="0"/>
              <a:t>		2</a:t>
            </a:r>
            <a:r>
              <a:rPr lang="cs-CZ" sz="1600" b="1" dirty="0"/>
              <a:t>) Video/foto ukázky z realizací v různých skupinách / komunitách a zemích EU, </a:t>
            </a:r>
            <a:r>
              <a:rPr lang="en-GB" sz="1600" b="1" dirty="0"/>
              <a:t/>
            </a:r>
            <a:br>
              <a:rPr lang="en-GB" sz="1600" b="1" dirty="0"/>
            </a:br>
            <a:r>
              <a:rPr lang="cs-CZ" sz="1600" b="1" dirty="0" smtClean="0"/>
              <a:t>		3) </a:t>
            </a:r>
            <a:r>
              <a:rPr lang="cs-CZ" sz="1600" b="1" dirty="0"/>
              <a:t>Vzdělávací kurz o využití </a:t>
            </a:r>
            <a:r>
              <a:rPr lang="cs-CZ" sz="1600" b="1" dirty="0" err="1"/>
              <a:t>storytellingu</a:t>
            </a:r>
            <a:r>
              <a:rPr lang="cs-CZ" sz="1600" b="1" dirty="0"/>
              <a:t> pro práci s komunitami</a:t>
            </a:r>
            <a:r>
              <a:rPr lang="en-GB" sz="1600" b="1" dirty="0"/>
              <a:t/>
            </a:r>
            <a:br>
              <a:rPr lang="en-GB" sz="1600" b="1" dirty="0"/>
            </a:br>
            <a:r>
              <a:rPr lang="cs-CZ" sz="1600" b="1" dirty="0" smtClean="0"/>
              <a:t>		</a:t>
            </a:r>
            <a:r>
              <a:rPr lang="cs-CZ" sz="1600" dirty="0" smtClean="0"/>
              <a:t>Michal </a:t>
            </a:r>
            <a:r>
              <a:rPr lang="cs-CZ" sz="1600" dirty="0"/>
              <a:t>Štefan, projektový manažer, CZECH DEX s.r.o. za mezinárodní projekt </a:t>
            </a:r>
            <a:r>
              <a:rPr lang="cs-CZ" sz="1600" dirty="0" err="1"/>
              <a:t>Raising</a:t>
            </a:r>
            <a:r>
              <a:rPr lang="cs-CZ" sz="1600" dirty="0"/>
              <a:t> </a:t>
            </a:r>
            <a:r>
              <a:rPr lang="cs-CZ" sz="1600" dirty="0" err="1"/>
              <a:t>Strong</a:t>
            </a:r>
            <a:r>
              <a:rPr lang="cs-CZ" sz="1600" dirty="0"/>
              <a:t> </a:t>
            </a:r>
            <a:r>
              <a:rPr lang="cs-CZ" sz="1600" dirty="0" smtClean="0"/>
              <a:t>		</a:t>
            </a:r>
            <a:r>
              <a:rPr lang="en-US" sz="1600" dirty="0" smtClean="0"/>
              <a:t>&amp;</a:t>
            </a:r>
            <a:r>
              <a:rPr lang="cs-CZ" sz="1600" dirty="0" smtClean="0"/>
              <a:t> </a:t>
            </a:r>
            <a:r>
              <a:rPr lang="cs-CZ" sz="1600" dirty="0" err="1"/>
              <a:t>Resilient</a:t>
            </a:r>
            <a:r>
              <a:rPr lang="cs-CZ" sz="1600" dirty="0"/>
              <a:t> </a:t>
            </a:r>
            <a:r>
              <a:rPr lang="cs-CZ" sz="1600" dirty="0" err="1"/>
              <a:t>Communities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b="1" dirty="0" smtClean="0"/>
              <a:t>13:45</a:t>
            </a:r>
            <a:r>
              <a:rPr lang="cs-CZ" sz="1600" b="1" dirty="0"/>
              <a:t>	</a:t>
            </a:r>
            <a:r>
              <a:rPr lang="cs-CZ" sz="1600" b="1" dirty="0" smtClean="0"/>
              <a:t>Workshop </a:t>
            </a:r>
            <a:r>
              <a:rPr lang="cs-CZ" sz="1600" b="1" dirty="0"/>
              <a:t>a praktická ukázka vybraných aktivit z Manuálu</a:t>
            </a:r>
            <a:r>
              <a:rPr lang="en-GB" sz="1600" b="1" dirty="0"/>
              <a:t/>
            </a:r>
            <a:br>
              <a:rPr lang="en-GB" sz="1600" b="1" dirty="0"/>
            </a:br>
            <a:r>
              <a:rPr lang="cs-CZ" sz="1600" dirty="0"/>
              <a:t>		Michal Štefan, projektový manažer, CZECH DEX s.r.o.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b="1" dirty="0" smtClean="0"/>
              <a:t>15:00</a:t>
            </a:r>
            <a:r>
              <a:rPr lang="cs-CZ" sz="1600" b="1" dirty="0"/>
              <a:t>	</a:t>
            </a:r>
            <a:r>
              <a:rPr lang="cs-CZ" sz="1600" b="1" dirty="0" err="1"/>
              <a:t>Networking</a:t>
            </a:r>
            <a:r>
              <a:rPr lang="cs-CZ" sz="1600" b="1" dirty="0"/>
              <a:t> + káva, čaj, voda</a:t>
            </a:r>
            <a:r>
              <a:rPr lang="en-GB" sz="1600" b="1" dirty="0"/>
              <a:t/>
            </a:r>
            <a:br>
              <a:rPr lang="en-GB" sz="1600" b="1" dirty="0"/>
            </a:br>
            <a:r>
              <a:rPr lang="cs-CZ" sz="1600" b="1" dirty="0"/>
              <a:t> </a:t>
            </a:r>
            <a:r>
              <a:rPr lang="en-GB" sz="1600" b="1" dirty="0"/>
              <a:t/>
            </a:r>
            <a:br>
              <a:rPr lang="en-GB" sz="1600" b="1" dirty="0"/>
            </a:br>
            <a:r>
              <a:rPr lang="cs-CZ" sz="1600" b="1" dirty="0"/>
              <a:t>15:30 	Konec akce</a:t>
            </a:r>
            <a:r>
              <a:rPr lang="en-GB" sz="1600" b="1" dirty="0"/>
              <a:t/>
            </a:r>
            <a:br>
              <a:rPr lang="en-GB" sz="1600" b="1" dirty="0"/>
            </a:br>
            <a:r>
              <a:rPr lang="cs-CZ" sz="1600" b="1" dirty="0"/>
              <a:t/>
            </a:r>
            <a:br>
              <a:rPr lang="cs-CZ" sz="1600" b="1" dirty="0"/>
            </a:br>
            <a:endParaRPr lang="nl-NL" sz="1600" dirty="0"/>
          </a:p>
        </p:txBody>
      </p:sp>
      <p:pic>
        <p:nvPicPr>
          <p:cNvPr id="7" name="Afbeelding 6" descr="eu_flag-erasmus+_vect_p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66" y="5608878"/>
            <a:ext cx="1830260" cy="522798"/>
          </a:xfrm>
          <a:prstGeom prst="rect">
            <a:avLst/>
          </a:prstGeom>
        </p:spPr>
      </p:pic>
      <p:pic>
        <p:nvPicPr>
          <p:cNvPr id="8" name="Afbeelding 7" descr="balk Powerpoi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92" y="-43797"/>
            <a:ext cx="9255312" cy="113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5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6131676"/>
            <a:ext cx="9144000" cy="726324"/>
          </a:xfrm>
          <a:prstGeom prst="rect">
            <a:avLst/>
          </a:prstGeom>
          <a:solidFill>
            <a:srgbClr val="3D91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Projekt</a:t>
            </a:r>
            <a:r>
              <a:rPr lang="en-GB" sz="1200" dirty="0"/>
              <a:t> “Raising Strong &amp; Resilient Communities” </a:t>
            </a:r>
            <a:r>
              <a:rPr lang="en-GB" sz="1200" dirty="0" err="1"/>
              <a:t>byl</a:t>
            </a:r>
            <a:r>
              <a:rPr lang="en-GB" sz="1200" dirty="0"/>
              <a:t> </a:t>
            </a:r>
            <a:r>
              <a:rPr lang="en-GB" sz="1200" dirty="0" err="1"/>
              <a:t>podpořen</a:t>
            </a:r>
            <a:r>
              <a:rPr lang="en-GB" sz="1200" dirty="0"/>
              <a:t> </a:t>
            </a:r>
            <a:r>
              <a:rPr lang="en-GB" sz="1200" dirty="0" err="1"/>
              <a:t>Evropskou</a:t>
            </a:r>
            <a:r>
              <a:rPr lang="en-GB" sz="1200" dirty="0"/>
              <a:t> </a:t>
            </a:r>
            <a:r>
              <a:rPr lang="en-GB" sz="1200" dirty="0" err="1"/>
              <a:t>Unií</a:t>
            </a:r>
            <a:r>
              <a:rPr lang="en-GB" sz="1200" dirty="0"/>
              <a:t> v </a:t>
            </a:r>
            <a:r>
              <a:rPr lang="en-GB" sz="1200" dirty="0" err="1"/>
              <a:t>programu</a:t>
            </a:r>
            <a:r>
              <a:rPr lang="en-GB" sz="1200" dirty="0"/>
              <a:t> Erasmus+</a:t>
            </a:r>
            <a:r>
              <a:rPr lang="cs-CZ" sz="1200" dirty="0"/>
              <a:t> pod číslem </a:t>
            </a:r>
            <a:r>
              <a:rPr lang="en-GB" sz="1200" dirty="0"/>
              <a:t> FI01-KA2014-000883. </a:t>
            </a:r>
            <a:endParaRPr lang="cs-CZ" sz="1200" dirty="0"/>
          </a:p>
          <a:p>
            <a:pPr algn="ctr"/>
            <a:r>
              <a:rPr lang="cs-CZ" sz="1200" dirty="0"/>
              <a:t>Evropská komise není odpovědná za obsah a sdělení tohoto projektu.</a:t>
            </a:r>
            <a:endParaRPr lang="nl-NL" sz="12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2859" y="1272209"/>
            <a:ext cx="8559011" cy="4479872"/>
          </a:xfrm>
        </p:spPr>
        <p:txBody>
          <a:bodyPr anchor="t">
            <a:noAutofit/>
          </a:bodyPr>
          <a:lstStyle/>
          <a:p>
            <a:r>
              <a:rPr lang="cs-CZ" sz="2400" b="1" dirty="0" smtClean="0"/>
              <a:t>STORYTELLING</a:t>
            </a:r>
            <a:r>
              <a:rPr lang="en-GB" sz="2400" b="1" dirty="0" smtClean="0"/>
              <a:t> 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1600" b="1" dirty="0">
                <a:hlinkClick r:id="rId2"/>
              </a:rPr>
              <a:t>https</a:t>
            </a:r>
            <a:r>
              <a:rPr lang="cs-CZ" sz="1600" b="1">
                <a:hlinkClick r:id="rId2"/>
              </a:rPr>
              <a:t>://</a:t>
            </a:r>
            <a:r>
              <a:rPr lang="cs-CZ" sz="1600" b="1" smtClean="0">
                <a:hlinkClick r:id="rId2"/>
              </a:rPr>
              <a:t>www.youtube.com/watch?v=XUbRM3pGxCk&amp;feature=youtu.be</a:t>
            </a: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1600" b="1" dirty="0" err="1" smtClean="0"/>
              <a:t>Storytelling</a:t>
            </a:r>
            <a:r>
              <a:rPr lang="cs-CZ" sz="1600" dirty="0" smtClean="0"/>
              <a:t> = vyprávění příběhů</a:t>
            </a:r>
            <a:br>
              <a:rPr lang="cs-CZ" sz="1600" dirty="0" smtClean="0"/>
            </a:br>
            <a:r>
              <a:rPr lang="cs-CZ" sz="1600" b="1" dirty="0" smtClean="0"/>
              <a:t/>
            </a:r>
            <a:br>
              <a:rPr lang="cs-CZ" sz="1600" b="1" dirty="0" smtClean="0"/>
            </a:br>
            <a:r>
              <a:rPr lang="cs-CZ" sz="1600" b="1" dirty="0" smtClean="0"/>
              <a:t>Využití </a:t>
            </a:r>
            <a:r>
              <a:rPr lang="cs-CZ" sz="1600" b="1" dirty="0" err="1" smtClean="0"/>
              <a:t>storytellingu</a:t>
            </a:r>
            <a:r>
              <a:rPr lang="cs-CZ" sz="1600" b="1" dirty="0" smtClean="0"/>
              <a:t> </a:t>
            </a:r>
            <a:r>
              <a:rPr lang="cs-CZ" sz="1600" dirty="0" smtClean="0"/>
              <a:t>= ve vzdělávání, ve školení, v marketingu, ve zdravotní péči, v managementu, v rozvoji osob i organizací, v práci s komunitami</a:t>
            </a:r>
            <a:br>
              <a:rPr lang="cs-CZ" sz="1600" dirty="0" smtClean="0"/>
            </a:br>
            <a:r>
              <a:rPr lang="cs-CZ" sz="1600" dirty="0"/>
              <a:t/>
            </a:r>
            <a:br>
              <a:rPr lang="cs-CZ" sz="1600" dirty="0"/>
            </a:br>
            <a:r>
              <a:rPr lang="cs-CZ" sz="1600" b="1" dirty="0" smtClean="0"/>
              <a:t>Klasická </a:t>
            </a:r>
            <a:r>
              <a:rPr lang="cs-CZ" sz="1600" b="1" dirty="0"/>
              <a:t>struktura příběhu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A) KONTEXT - představení pozadí příběhu, hlavní postavy, vysvětlení události</a:t>
            </a:r>
            <a:br>
              <a:rPr lang="cs-CZ" sz="1600" dirty="0"/>
            </a:br>
            <a:r>
              <a:rPr lang="cs-CZ" sz="1600" dirty="0"/>
              <a:t>B) BOD ZVRATU - dilema, problém či událost, která příběh </a:t>
            </a:r>
            <a:r>
              <a:rPr lang="cs-CZ" sz="1600" dirty="0" smtClean="0"/>
              <a:t>nastartovala</a:t>
            </a:r>
            <a:br>
              <a:rPr lang="cs-CZ" sz="1600" dirty="0" smtClean="0"/>
            </a:br>
            <a:r>
              <a:rPr lang="pl-PL" sz="1600" dirty="0"/>
              <a:t>C) REAKCE - jak postava příběhu reaguje na problém</a:t>
            </a:r>
            <a:br>
              <a:rPr lang="pl-PL" sz="1600" dirty="0"/>
            </a:br>
            <a:r>
              <a:rPr lang="pl-PL" sz="1600" dirty="0"/>
              <a:t>D) </a:t>
            </a:r>
            <a:r>
              <a:rPr lang="pl-PL" sz="1600" dirty="0" smtClean="0"/>
              <a:t>DALŠÍ POTÍŽE – další potíže, problémy, komplikace</a:t>
            </a: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/>
              <a:t>E) </a:t>
            </a:r>
            <a:r>
              <a:rPr lang="pl-PL" sz="1600" dirty="0" smtClean="0"/>
              <a:t>ROZŘEŠENÍ – finále příběhu a reakce na něj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/>
              <a:t/>
            </a:r>
            <a:br>
              <a:rPr lang="cs-CZ" sz="2400" dirty="0"/>
            </a:br>
            <a:endParaRPr lang="nl-NL" sz="2400" b="1" dirty="0"/>
          </a:p>
        </p:txBody>
      </p:sp>
      <p:pic>
        <p:nvPicPr>
          <p:cNvPr id="7" name="Afbeelding 6" descr="eu_flag-erasmus+_vect_p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66" y="5608878"/>
            <a:ext cx="1830260" cy="522798"/>
          </a:xfrm>
          <a:prstGeom prst="rect">
            <a:avLst/>
          </a:prstGeom>
        </p:spPr>
      </p:pic>
      <p:pic>
        <p:nvPicPr>
          <p:cNvPr id="8" name="Afbeelding 7" descr="balk Powerpoin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92" y="-43797"/>
            <a:ext cx="9255312" cy="113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6131676"/>
            <a:ext cx="9144000" cy="726324"/>
          </a:xfrm>
          <a:prstGeom prst="rect">
            <a:avLst/>
          </a:prstGeom>
          <a:solidFill>
            <a:srgbClr val="3D91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Projekt</a:t>
            </a:r>
            <a:r>
              <a:rPr lang="en-GB" sz="1200" dirty="0"/>
              <a:t> “Raising Strong &amp; Resilient Communities” </a:t>
            </a:r>
            <a:r>
              <a:rPr lang="en-GB" sz="1200" dirty="0" err="1"/>
              <a:t>byl</a:t>
            </a:r>
            <a:r>
              <a:rPr lang="en-GB" sz="1200" dirty="0"/>
              <a:t> </a:t>
            </a:r>
            <a:r>
              <a:rPr lang="en-GB" sz="1200" dirty="0" err="1"/>
              <a:t>podpořen</a:t>
            </a:r>
            <a:r>
              <a:rPr lang="en-GB" sz="1200" dirty="0"/>
              <a:t> </a:t>
            </a:r>
            <a:r>
              <a:rPr lang="en-GB" sz="1200" dirty="0" err="1"/>
              <a:t>Evropskou</a:t>
            </a:r>
            <a:r>
              <a:rPr lang="en-GB" sz="1200" dirty="0"/>
              <a:t> </a:t>
            </a:r>
            <a:r>
              <a:rPr lang="en-GB" sz="1200" dirty="0" err="1"/>
              <a:t>Unií</a:t>
            </a:r>
            <a:r>
              <a:rPr lang="en-GB" sz="1200" dirty="0"/>
              <a:t> v </a:t>
            </a:r>
            <a:r>
              <a:rPr lang="en-GB" sz="1200" dirty="0" err="1"/>
              <a:t>programu</a:t>
            </a:r>
            <a:r>
              <a:rPr lang="en-GB" sz="1200" dirty="0"/>
              <a:t> Erasmus+</a:t>
            </a:r>
            <a:r>
              <a:rPr lang="cs-CZ" sz="1200" dirty="0"/>
              <a:t> pod číslem </a:t>
            </a:r>
            <a:r>
              <a:rPr lang="en-GB" sz="1200" dirty="0"/>
              <a:t> FI01-KA2014-000883. </a:t>
            </a:r>
            <a:endParaRPr lang="cs-CZ" sz="1200" dirty="0"/>
          </a:p>
          <a:p>
            <a:pPr algn="ctr"/>
            <a:r>
              <a:rPr lang="cs-CZ" sz="1200" dirty="0"/>
              <a:t>Evropská komise není odpovědná za obsah a sdělení tohoto projektu.</a:t>
            </a:r>
            <a:endParaRPr lang="nl-NL" sz="12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2859" y="1272209"/>
            <a:ext cx="8559011" cy="4479872"/>
          </a:xfrm>
        </p:spPr>
        <p:txBody>
          <a:bodyPr anchor="t">
            <a:noAutofit/>
          </a:bodyPr>
          <a:lstStyle/>
          <a:p>
            <a:r>
              <a:rPr lang="cs-CZ" sz="2400" b="1" dirty="0" smtClean="0"/>
              <a:t>SILNÁ A ODOLNÁ KOMUNITA</a:t>
            </a:r>
            <a:r>
              <a:rPr lang="en-GB" sz="2400" b="1" dirty="0" smtClean="0"/>
              <a:t> 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1600" b="1" dirty="0" smtClean="0"/>
              <a:t>Komunita</a:t>
            </a:r>
            <a:r>
              <a:rPr lang="cs-CZ" sz="1600" dirty="0" smtClean="0"/>
              <a:t> = v</a:t>
            </a:r>
            <a:r>
              <a:rPr lang="cs-CZ" sz="1600" dirty="0"/>
              <a:t> </a:t>
            </a:r>
            <a:r>
              <a:rPr lang="cs-CZ" sz="1600" dirty="0" smtClean="0"/>
              <a:t>nejširším smyslu - </a:t>
            </a:r>
            <a:r>
              <a:rPr lang="cs-CZ" sz="1600" dirty="0"/>
              <a:t>města, samosprávné celky, vesnice, venkovské oblasti, </a:t>
            </a:r>
            <a:r>
              <a:rPr lang="cs-CZ" sz="1600" dirty="0" smtClean="0"/>
              <a:t>podniky, dobrovolnické </a:t>
            </a:r>
            <a:r>
              <a:rPr lang="cs-CZ" sz="1600" dirty="0"/>
              <a:t>organizace, </a:t>
            </a:r>
            <a:r>
              <a:rPr lang="cs-CZ" sz="1600" dirty="0" smtClean="0"/>
              <a:t>skupiny</a:t>
            </a:r>
            <a:r>
              <a:rPr lang="cs-CZ" sz="1600" dirty="0"/>
              <a:t>, které sdílejí společný </a:t>
            </a:r>
            <a:r>
              <a:rPr lang="cs-CZ" sz="1600" dirty="0" smtClean="0"/>
              <a:t>pohled, kohorty </a:t>
            </a:r>
            <a:r>
              <a:rPr lang="cs-CZ" sz="1600" dirty="0"/>
              <a:t>jako jsou nezaměstnaní nad 50 let a </a:t>
            </a:r>
            <a:r>
              <a:rPr lang="cs-CZ" sz="1600" dirty="0" smtClean="0"/>
              <a:t>další </a:t>
            </a:r>
            <a:br>
              <a:rPr lang="cs-CZ" sz="1600" dirty="0" smtClean="0"/>
            </a:b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b="1" dirty="0" smtClean="0"/>
              <a:t>Silná</a:t>
            </a:r>
            <a:r>
              <a:rPr lang="cs-CZ" sz="1600" dirty="0" smtClean="0"/>
              <a:t> = </a:t>
            </a:r>
            <a:r>
              <a:rPr lang="cs-CZ" sz="1600" dirty="0"/>
              <a:t>její členové </a:t>
            </a:r>
            <a:r>
              <a:rPr lang="cs-CZ" sz="1600" dirty="0" smtClean="0"/>
              <a:t>jsou schopni </a:t>
            </a:r>
            <a:r>
              <a:rPr lang="cs-CZ" sz="1600" dirty="0"/>
              <a:t>spolupracovat, jsou schopni společně vytvořit představu a misi, plánovat společnou strategii do budoucna, jednat podle ní a být jí oddaný. Silný také znamená být otevřený pro (po)učení se (z minulosti i přítomnosti) a to pak reflektovat v budoucnosti</a:t>
            </a:r>
            <a:r>
              <a:rPr lang="cs-CZ" sz="1600" dirty="0" smtClean="0"/>
              <a:t>.</a:t>
            </a:r>
            <a:br>
              <a:rPr lang="cs-CZ" sz="1600" dirty="0" smtClean="0"/>
            </a:br>
            <a:r>
              <a:rPr lang="cs-CZ" sz="1600" dirty="0"/>
              <a:t/>
            </a:r>
            <a:br>
              <a:rPr lang="cs-CZ" sz="1600" dirty="0"/>
            </a:br>
            <a:r>
              <a:rPr lang="cs-CZ" sz="1600" b="1" dirty="0" smtClean="0"/>
              <a:t>Odolná</a:t>
            </a:r>
            <a:r>
              <a:rPr lang="cs-CZ" sz="1600" dirty="0" smtClean="0"/>
              <a:t> = </a:t>
            </a:r>
            <a:r>
              <a:rPr lang="cs-CZ" sz="1600" dirty="0"/>
              <a:t>umí efektivně reagovat na negativní myšlení, polarizaci a/nebo negativní vzory chování, vycházející buď zevnitř, nebo vně komunity. Odolná taktéž znamená, že je komunita schopna se adaptovat na nové situace a že její členové umí zvládat a řešit zažité hrozby (např. chudoba, nezaměstnanost, imigrace) konstruktivním dialogem jednoho s druhým.  Jsou si také vědomi a cítí zodpovědnost za (podstatu) úkolů, které jim byly svěřeny a vykonávají je pro dobro komunity.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nl-NL" sz="2400" b="1" dirty="0"/>
          </a:p>
        </p:txBody>
      </p:sp>
      <p:pic>
        <p:nvPicPr>
          <p:cNvPr id="7" name="Afbeelding 6" descr="eu_flag-erasmus+_vect_p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66" y="5608878"/>
            <a:ext cx="1830260" cy="522798"/>
          </a:xfrm>
          <a:prstGeom prst="rect">
            <a:avLst/>
          </a:prstGeom>
        </p:spPr>
      </p:pic>
      <p:pic>
        <p:nvPicPr>
          <p:cNvPr id="8" name="Afbeelding 7" descr="balk Powerpoi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92" y="-43797"/>
            <a:ext cx="9255312" cy="113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6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6131676"/>
            <a:ext cx="9144000" cy="726324"/>
          </a:xfrm>
          <a:prstGeom prst="rect">
            <a:avLst/>
          </a:prstGeom>
          <a:solidFill>
            <a:srgbClr val="3D91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Projekt</a:t>
            </a:r>
            <a:r>
              <a:rPr lang="en-GB" sz="1200" dirty="0"/>
              <a:t> “Raising Strong &amp; Resilient Communities” </a:t>
            </a:r>
            <a:r>
              <a:rPr lang="en-GB" sz="1200" dirty="0" err="1"/>
              <a:t>byl</a:t>
            </a:r>
            <a:r>
              <a:rPr lang="en-GB" sz="1200" dirty="0"/>
              <a:t> </a:t>
            </a:r>
            <a:r>
              <a:rPr lang="en-GB" sz="1200" dirty="0" err="1"/>
              <a:t>podpořen</a:t>
            </a:r>
            <a:r>
              <a:rPr lang="en-GB" sz="1200" dirty="0"/>
              <a:t> </a:t>
            </a:r>
            <a:r>
              <a:rPr lang="en-GB" sz="1200" dirty="0" err="1"/>
              <a:t>Evropskou</a:t>
            </a:r>
            <a:r>
              <a:rPr lang="en-GB" sz="1200" dirty="0"/>
              <a:t> </a:t>
            </a:r>
            <a:r>
              <a:rPr lang="en-GB" sz="1200" dirty="0" err="1"/>
              <a:t>Unií</a:t>
            </a:r>
            <a:r>
              <a:rPr lang="en-GB" sz="1200" dirty="0"/>
              <a:t> v </a:t>
            </a:r>
            <a:r>
              <a:rPr lang="en-GB" sz="1200" dirty="0" err="1"/>
              <a:t>programu</a:t>
            </a:r>
            <a:r>
              <a:rPr lang="en-GB" sz="1200" dirty="0"/>
              <a:t> Erasmus+</a:t>
            </a:r>
            <a:r>
              <a:rPr lang="cs-CZ" sz="1200" dirty="0"/>
              <a:t> pod číslem </a:t>
            </a:r>
            <a:r>
              <a:rPr lang="en-GB" sz="1200" dirty="0"/>
              <a:t> FI01-KA2014-000883. </a:t>
            </a:r>
            <a:endParaRPr lang="cs-CZ" sz="1200" dirty="0"/>
          </a:p>
          <a:p>
            <a:pPr algn="ctr"/>
            <a:r>
              <a:rPr lang="cs-CZ" sz="1200" dirty="0"/>
              <a:t>Evropská komise není odpovědná za obsah a sdělení tohoto projektu.</a:t>
            </a:r>
            <a:endParaRPr lang="nl-NL" sz="12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2859" y="1272209"/>
            <a:ext cx="8559011" cy="4479872"/>
          </a:xfrm>
        </p:spPr>
        <p:txBody>
          <a:bodyPr anchor="t">
            <a:noAutofit/>
          </a:bodyPr>
          <a:lstStyle/>
          <a:p>
            <a:r>
              <a:rPr lang="cs-CZ" sz="2400" b="1" dirty="0" smtClean="0"/>
              <a:t>KONCEPT VYUŽITÍ STORYTELLINGU V PRÁCI S KOMUNITAMI / SKUPINAMI LIDÍ SE STEJNÝM PROBLÉMEM</a:t>
            </a:r>
            <a:r>
              <a:rPr lang="en-GB" sz="2400" b="1" dirty="0" smtClean="0"/>
              <a:t> 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1600" dirty="0" smtClean="0"/>
              <a:t>účel: změna myšlení jednotlivce od „to nejde“, „to neumím“, „je to pořád stejn</a:t>
            </a:r>
            <a:r>
              <a:rPr lang="cs-CZ" sz="1600" dirty="0" smtClean="0"/>
              <a:t>é“ k „když udělám to, stane se to“, „abych udělal to, musím to a tohle“, „půjde to“, </a:t>
            </a:r>
            <a:r>
              <a:rPr lang="cs-CZ" sz="1600" smtClean="0"/>
              <a:t>„támhleten </a:t>
            </a:r>
            <a:r>
              <a:rPr lang="cs-CZ" sz="1600" dirty="0" smtClean="0"/>
              <a:t>to dokázal“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000" b="1" dirty="0" smtClean="0"/>
              <a:t>1</a:t>
            </a:r>
            <a:r>
              <a:rPr lang="cs-CZ" sz="2000" b="1" dirty="0" smtClean="0"/>
              <a:t>. Plánování</a:t>
            </a:r>
            <a:br>
              <a:rPr lang="cs-CZ" sz="2000" b="1" dirty="0" smtClean="0"/>
            </a:br>
            <a:r>
              <a:rPr lang="cs-CZ" sz="2000" b="1" dirty="0" smtClean="0"/>
              <a:t>2. Naslouchání</a:t>
            </a:r>
            <a:br>
              <a:rPr lang="cs-CZ" sz="2000" b="1" dirty="0" smtClean="0"/>
            </a:br>
            <a:r>
              <a:rPr lang="cs-CZ" sz="2000" b="1" dirty="0" smtClean="0"/>
              <a:t>3. Mapování</a:t>
            </a:r>
            <a:br>
              <a:rPr lang="cs-CZ" sz="2000" b="1" dirty="0" smtClean="0"/>
            </a:br>
            <a:r>
              <a:rPr lang="cs-CZ" sz="2000" b="1" dirty="0" smtClean="0"/>
              <a:t>4. Sbírání příběhů</a:t>
            </a:r>
            <a:br>
              <a:rPr lang="cs-CZ" sz="2000" b="1" dirty="0" smtClean="0"/>
            </a:br>
            <a:r>
              <a:rPr lang="cs-CZ" sz="2000" b="1" dirty="0" smtClean="0"/>
              <a:t>5. </a:t>
            </a:r>
            <a:r>
              <a:rPr lang="cs-CZ" sz="2000" b="1" dirty="0"/>
              <a:t>P</a:t>
            </a:r>
            <a:r>
              <a:rPr lang="cs-CZ" sz="2000" b="1" dirty="0" smtClean="0"/>
              <a:t>ochopení příběhu a t</a:t>
            </a:r>
            <a:r>
              <a:rPr lang="cs-CZ" sz="2000" b="1" dirty="0" smtClean="0"/>
              <a:t>vorba </a:t>
            </a:r>
            <a:r>
              <a:rPr lang="cs-CZ" sz="2000" b="1" dirty="0" smtClean="0"/>
              <a:t>nových příběhů</a:t>
            </a:r>
            <a:r>
              <a:rPr lang="cs-CZ" sz="1600" b="1" dirty="0" smtClean="0"/>
              <a:t/>
            </a:r>
            <a:br>
              <a:rPr lang="cs-CZ" sz="1600" b="1" dirty="0" smtClean="0"/>
            </a:br>
            <a:r>
              <a:rPr lang="cs-CZ" sz="1600" b="1" dirty="0" smtClean="0"/>
              <a:t/>
            </a:r>
            <a:br>
              <a:rPr lang="cs-CZ" sz="1600" b="1" dirty="0" smtClean="0"/>
            </a:br>
            <a:r>
              <a:rPr lang="cs-CZ" sz="1600" b="1" dirty="0"/>
              <a:t/>
            </a:r>
            <a:br>
              <a:rPr lang="cs-CZ" sz="1600" b="1" dirty="0"/>
            </a:br>
            <a:r>
              <a:rPr lang="cs-CZ" sz="1600" b="1" dirty="0" smtClean="0"/>
              <a:t> 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nl-NL" sz="2400" b="1" dirty="0"/>
          </a:p>
        </p:txBody>
      </p:sp>
      <p:pic>
        <p:nvPicPr>
          <p:cNvPr id="7" name="Afbeelding 6" descr="eu_flag-erasmus+_vect_p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66" y="5608878"/>
            <a:ext cx="1830260" cy="522798"/>
          </a:xfrm>
          <a:prstGeom prst="rect">
            <a:avLst/>
          </a:prstGeom>
        </p:spPr>
      </p:pic>
      <p:pic>
        <p:nvPicPr>
          <p:cNvPr id="8" name="Afbeelding 7" descr="balk Powerpoi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92" y="-43797"/>
            <a:ext cx="9255312" cy="113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1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6131676"/>
            <a:ext cx="9144000" cy="726324"/>
          </a:xfrm>
          <a:prstGeom prst="rect">
            <a:avLst/>
          </a:prstGeom>
          <a:solidFill>
            <a:srgbClr val="3D91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Projekt</a:t>
            </a:r>
            <a:r>
              <a:rPr lang="en-GB" sz="1200" dirty="0"/>
              <a:t> “Raising Strong &amp; Resilient Communities” </a:t>
            </a:r>
            <a:r>
              <a:rPr lang="en-GB" sz="1200" dirty="0" err="1"/>
              <a:t>byl</a:t>
            </a:r>
            <a:r>
              <a:rPr lang="en-GB" sz="1200" dirty="0"/>
              <a:t> </a:t>
            </a:r>
            <a:r>
              <a:rPr lang="en-GB" sz="1200" dirty="0" err="1"/>
              <a:t>podpořen</a:t>
            </a:r>
            <a:r>
              <a:rPr lang="en-GB" sz="1200" dirty="0"/>
              <a:t> </a:t>
            </a:r>
            <a:r>
              <a:rPr lang="en-GB" sz="1200" dirty="0" err="1"/>
              <a:t>Evropskou</a:t>
            </a:r>
            <a:r>
              <a:rPr lang="en-GB" sz="1200" dirty="0"/>
              <a:t> </a:t>
            </a:r>
            <a:r>
              <a:rPr lang="en-GB" sz="1200" dirty="0" err="1"/>
              <a:t>Unií</a:t>
            </a:r>
            <a:r>
              <a:rPr lang="en-GB" sz="1200" dirty="0"/>
              <a:t> v </a:t>
            </a:r>
            <a:r>
              <a:rPr lang="en-GB" sz="1200" dirty="0" err="1"/>
              <a:t>programu</a:t>
            </a:r>
            <a:r>
              <a:rPr lang="en-GB" sz="1200" dirty="0"/>
              <a:t> Erasmus+</a:t>
            </a:r>
            <a:r>
              <a:rPr lang="cs-CZ" sz="1200" dirty="0"/>
              <a:t> pod číslem </a:t>
            </a:r>
            <a:r>
              <a:rPr lang="en-GB" sz="1200" dirty="0"/>
              <a:t> FI01-KA2014-000883. </a:t>
            </a:r>
            <a:endParaRPr lang="cs-CZ" sz="1200" dirty="0"/>
          </a:p>
          <a:p>
            <a:pPr algn="ctr"/>
            <a:r>
              <a:rPr lang="cs-CZ" sz="1200" dirty="0"/>
              <a:t>Evropská komise není odpovědná za obsah a sdělení tohoto projektu.</a:t>
            </a:r>
            <a:endParaRPr lang="nl-NL" sz="12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2859" y="1272209"/>
            <a:ext cx="8559011" cy="4479872"/>
          </a:xfrm>
        </p:spPr>
        <p:txBody>
          <a:bodyPr anchor="t">
            <a:noAutofit/>
          </a:bodyPr>
          <a:lstStyle/>
          <a:p>
            <a:r>
              <a:rPr lang="cs-CZ" sz="2400" b="1" dirty="0"/>
              <a:t>1. Plánování = účel, šíře, rozsah, zaměření, </a:t>
            </a:r>
            <a:r>
              <a:rPr lang="cs-CZ" sz="2400" b="1" dirty="0" smtClean="0"/>
              <a:t>ambice</a:t>
            </a:r>
            <a:br>
              <a:rPr lang="cs-CZ" sz="2400" b="1" dirty="0" smtClean="0"/>
            </a:br>
            <a:r>
              <a:rPr lang="cs-CZ" sz="1600" b="1" dirty="0" smtClean="0"/>
              <a:t/>
            </a:r>
            <a:br>
              <a:rPr lang="cs-CZ" sz="1600" b="1" dirty="0" smtClean="0"/>
            </a:br>
            <a:r>
              <a:rPr lang="cs-CZ" sz="1600" b="1" dirty="0" smtClean="0">
                <a:hlinkClick r:id="rId2"/>
              </a:rPr>
              <a:t>https</a:t>
            </a:r>
            <a:r>
              <a:rPr lang="cs-CZ" sz="1600" b="1" dirty="0">
                <a:hlinkClick r:id="rId2"/>
              </a:rPr>
              <a:t>://www.youtube.com/watch?v=-</a:t>
            </a:r>
            <a:r>
              <a:rPr lang="cs-CZ" sz="1600" b="1" dirty="0" smtClean="0">
                <a:hlinkClick r:id="rId2"/>
              </a:rPr>
              <a:t>awXFuUCwQw</a:t>
            </a:r>
            <a:r>
              <a:rPr lang="cs-CZ" sz="1600" b="1" dirty="0" smtClean="0"/>
              <a:t> </a:t>
            </a:r>
            <a:br>
              <a:rPr lang="cs-CZ" sz="1600" b="1" dirty="0" smtClean="0"/>
            </a:br>
            <a:r>
              <a:rPr lang="cs-CZ" sz="1600" b="1" dirty="0"/>
              <a:t/>
            </a:r>
            <a:br>
              <a:rPr lang="cs-CZ" sz="1600" b="1" dirty="0"/>
            </a:br>
            <a:r>
              <a:rPr lang="en-GB" sz="1600" dirty="0"/>
              <a:t>„</a:t>
            </a:r>
            <a:r>
              <a:rPr lang="en-GB" sz="1600" dirty="0" err="1"/>
              <a:t>Abychom</a:t>
            </a:r>
            <a:r>
              <a:rPr lang="en-GB" sz="1600" dirty="0"/>
              <a:t> </a:t>
            </a:r>
            <a:r>
              <a:rPr lang="en-GB" sz="1600" dirty="0" err="1"/>
              <a:t>dosáhli</a:t>
            </a:r>
            <a:r>
              <a:rPr lang="en-GB" sz="1600" dirty="0"/>
              <a:t> </a:t>
            </a:r>
            <a:r>
              <a:rPr lang="en-GB" sz="1600" dirty="0" err="1"/>
              <a:t>aktivizace</a:t>
            </a:r>
            <a:r>
              <a:rPr lang="en-GB" sz="1600" dirty="0"/>
              <a:t>, </a:t>
            </a:r>
            <a:r>
              <a:rPr lang="en-GB" sz="1600" dirty="0" err="1"/>
              <a:t>inspirace</a:t>
            </a:r>
            <a:r>
              <a:rPr lang="en-GB" sz="1600" dirty="0"/>
              <a:t> a </a:t>
            </a:r>
            <a:r>
              <a:rPr lang="en-GB" sz="1600" dirty="0" err="1"/>
              <a:t>pozitivní</a:t>
            </a:r>
            <a:r>
              <a:rPr lang="en-GB" sz="1600" dirty="0"/>
              <a:t> </a:t>
            </a:r>
            <a:r>
              <a:rPr lang="en-GB" sz="1600" dirty="0" err="1"/>
              <a:t>změny</a:t>
            </a:r>
            <a:r>
              <a:rPr lang="en-GB" sz="1600" dirty="0"/>
              <a:t> </a:t>
            </a:r>
            <a:r>
              <a:rPr lang="en-GB" sz="1600" dirty="0" err="1"/>
              <a:t>přístupu</a:t>
            </a:r>
            <a:r>
              <a:rPr lang="en-GB" sz="1600" dirty="0"/>
              <a:t> </a:t>
            </a:r>
            <a:r>
              <a:rPr lang="en-GB" sz="1600" dirty="0" err="1"/>
              <a:t>komunity</a:t>
            </a:r>
            <a:r>
              <a:rPr lang="en-GB" sz="1600" dirty="0"/>
              <a:t> 50+ (= </a:t>
            </a:r>
            <a:r>
              <a:rPr lang="en-GB" sz="1600" dirty="0" err="1"/>
              <a:t>pohled</a:t>
            </a:r>
            <a:r>
              <a:rPr lang="en-GB" sz="1600" dirty="0"/>
              <a:t> do </a:t>
            </a:r>
            <a:r>
              <a:rPr lang="en-GB" sz="1600" dirty="0" err="1"/>
              <a:t>budoucnosti</a:t>
            </a:r>
            <a:r>
              <a:rPr lang="en-GB" sz="1600" dirty="0"/>
              <a:t>) </a:t>
            </a:r>
            <a:r>
              <a:rPr lang="en-GB" sz="1600" dirty="0" err="1"/>
              <a:t>při</a:t>
            </a:r>
            <a:r>
              <a:rPr lang="en-GB" sz="1600" dirty="0"/>
              <a:t> </a:t>
            </a:r>
            <a:r>
              <a:rPr lang="en-GB" sz="1600" dirty="0" err="1"/>
              <a:t>řešení</a:t>
            </a:r>
            <a:r>
              <a:rPr lang="en-GB" sz="1600" dirty="0"/>
              <a:t> </a:t>
            </a:r>
            <a:r>
              <a:rPr lang="en-GB" sz="1600" dirty="0" err="1"/>
              <a:t>jejich</a:t>
            </a:r>
            <a:r>
              <a:rPr lang="en-GB" sz="1600" dirty="0"/>
              <a:t> </a:t>
            </a:r>
            <a:r>
              <a:rPr lang="en-GB" sz="1600" dirty="0" err="1"/>
              <a:t>problému</a:t>
            </a:r>
            <a:r>
              <a:rPr lang="en-GB" sz="1600" dirty="0"/>
              <a:t> s </a:t>
            </a:r>
            <a:r>
              <a:rPr lang="en-GB" sz="1600" dirty="0" err="1"/>
              <a:t>nalezením</a:t>
            </a:r>
            <a:r>
              <a:rPr lang="en-GB" sz="1600" dirty="0"/>
              <a:t> </a:t>
            </a:r>
            <a:r>
              <a:rPr lang="en-GB" sz="1600" dirty="0" err="1"/>
              <a:t>práce</a:t>
            </a:r>
            <a:r>
              <a:rPr lang="en-GB" sz="1600" dirty="0"/>
              <a:t> (ÚČEL), </a:t>
            </a:r>
            <a:r>
              <a:rPr lang="en-GB" sz="1600" dirty="0" err="1"/>
              <a:t>budeme</a:t>
            </a:r>
            <a:r>
              <a:rPr lang="en-GB" sz="1600" dirty="0"/>
              <a:t> se </a:t>
            </a:r>
            <a:r>
              <a:rPr lang="en-GB" sz="1600" dirty="0" err="1"/>
              <a:t>ptát</a:t>
            </a:r>
            <a:r>
              <a:rPr lang="en-GB" sz="1600" dirty="0"/>
              <a:t> </a:t>
            </a:r>
            <a:r>
              <a:rPr lang="en-GB" sz="1600" dirty="0" err="1"/>
              <a:t>lidí</a:t>
            </a:r>
            <a:r>
              <a:rPr lang="en-GB" sz="1600" dirty="0"/>
              <a:t> z </a:t>
            </a:r>
            <a:r>
              <a:rPr lang="en-GB" sz="1600" dirty="0" err="1"/>
              <a:t>komunity</a:t>
            </a:r>
            <a:r>
              <a:rPr lang="en-GB" sz="1600" dirty="0"/>
              <a:t> 50+ </a:t>
            </a:r>
            <a:r>
              <a:rPr lang="en-GB" sz="1600" dirty="0" err="1"/>
              <a:t>hledajících</a:t>
            </a:r>
            <a:r>
              <a:rPr lang="en-GB" sz="1600" dirty="0"/>
              <a:t> </a:t>
            </a:r>
            <a:r>
              <a:rPr lang="en-GB" sz="1600" dirty="0" err="1"/>
              <a:t>práci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jejich</a:t>
            </a:r>
            <a:r>
              <a:rPr lang="en-GB" sz="1600" dirty="0"/>
              <a:t> </a:t>
            </a:r>
            <a:r>
              <a:rPr lang="en-GB" sz="1600" dirty="0" err="1"/>
              <a:t>možné</a:t>
            </a:r>
            <a:r>
              <a:rPr lang="en-GB" sz="1600" dirty="0"/>
              <a:t> 3 </a:t>
            </a:r>
            <a:r>
              <a:rPr lang="en-GB" sz="1600" dirty="0" err="1"/>
              <a:t>budoucí</a:t>
            </a:r>
            <a:r>
              <a:rPr lang="en-GB" sz="1600" dirty="0"/>
              <a:t> </a:t>
            </a:r>
            <a:r>
              <a:rPr lang="en-GB" sz="1600" dirty="0" err="1"/>
              <a:t>příběhy</a:t>
            </a:r>
            <a:r>
              <a:rPr lang="en-GB" sz="1600" dirty="0"/>
              <a:t> </a:t>
            </a:r>
            <a:r>
              <a:rPr lang="en-GB" sz="1600" dirty="0" err="1"/>
              <a:t>úspěchu</a:t>
            </a:r>
            <a:r>
              <a:rPr lang="en-GB" sz="1600" dirty="0"/>
              <a:t> (</a:t>
            </a:r>
            <a:r>
              <a:rPr lang="en-GB" sz="1600" dirty="0" err="1"/>
              <a:t>scénáře</a:t>
            </a:r>
            <a:r>
              <a:rPr lang="en-GB" sz="1600" dirty="0"/>
              <a:t>) (ROZSAH) a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zkušenosti</a:t>
            </a:r>
            <a:r>
              <a:rPr lang="en-GB" sz="1600" dirty="0"/>
              <a:t> a </a:t>
            </a:r>
            <a:r>
              <a:rPr lang="en-GB" sz="1600" dirty="0" err="1"/>
              <a:t>hodnoty</a:t>
            </a:r>
            <a:r>
              <a:rPr lang="en-GB" sz="1600" dirty="0"/>
              <a:t> z </a:t>
            </a:r>
            <a:r>
              <a:rPr lang="en-GB" sz="1600" dirty="0" err="1"/>
              <a:t>jejich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cizí</a:t>
            </a:r>
            <a:r>
              <a:rPr lang="en-GB" sz="1600" dirty="0"/>
              <a:t> </a:t>
            </a:r>
            <a:r>
              <a:rPr lang="en-GB" sz="1600" dirty="0" err="1"/>
              <a:t>minulosti</a:t>
            </a:r>
            <a:r>
              <a:rPr lang="en-GB" sz="1600" dirty="0"/>
              <a:t>, </a:t>
            </a:r>
            <a:r>
              <a:rPr lang="en-GB" sz="1600" dirty="0" err="1"/>
              <a:t>které</a:t>
            </a:r>
            <a:r>
              <a:rPr lang="en-GB" sz="1600" dirty="0"/>
              <a:t> </a:t>
            </a:r>
            <a:r>
              <a:rPr lang="en-GB" sz="1600" dirty="0" err="1"/>
              <a:t>jim</a:t>
            </a:r>
            <a:r>
              <a:rPr lang="en-GB" sz="1600" dirty="0"/>
              <a:t> v </a:t>
            </a:r>
            <a:r>
              <a:rPr lang="en-GB" sz="1600" dirty="0" err="1"/>
              <a:t>daném</a:t>
            </a:r>
            <a:r>
              <a:rPr lang="en-GB" sz="1600" dirty="0"/>
              <a:t> </a:t>
            </a:r>
            <a:r>
              <a:rPr lang="en-GB" sz="1600" dirty="0" err="1"/>
              <a:t>budoucím</a:t>
            </a:r>
            <a:r>
              <a:rPr lang="en-GB" sz="1600" dirty="0"/>
              <a:t> </a:t>
            </a:r>
            <a:r>
              <a:rPr lang="en-GB" sz="1600" dirty="0" err="1"/>
              <a:t>scénáři</a:t>
            </a:r>
            <a:r>
              <a:rPr lang="en-GB" sz="1600" dirty="0"/>
              <a:t> </a:t>
            </a:r>
            <a:r>
              <a:rPr lang="en-GB" sz="1600" dirty="0" err="1"/>
              <a:t>mohou</a:t>
            </a:r>
            <a:r>
              <a:rPr lang="en-GB" sz="1600" dirty="0"/>
              <a:t> </a:t>
            </a:r>
            <a:r>
              <a:rPr lang="en-GB" sz="1600" dirty="0" err="1"/>
              <a:t>pomoci</a:t>
            </a:r>
            <a:r>
              <a:rPr lang="en-GB" sz="1600" dirty="0"/>
              <a:t> (ZAMĚŘENÍ). </a:t>
            </a:r>
            <a:r>
              <a:rPr lang="en-GB" sz="1600" dirty="0" err="1"/>
              <a:t>Tyto</a:t>
            </a:r>
            <a:r>
              <a:rPr lang="en-GB" sz="1600" dirty="0"/>
              <a:t> </a:t>
            </a:r>
            <a:r>
              <a:rPr lang="en-GB" sz="1600" dirty="0" err="1"/>
              <a:t>možné</a:t>
            </a:r>
            <a:r>
              <a:rPr lang="en-GB" sz="1600" dirty="0"/>
              <a:t> </a:t>
            </a:r>
            <a:r>
              <a:rPr lang="en-GB" sz="1600" dirty="0" err="1"/>
              <a:t>scénáře</a:t>
            </a:r>
            <a:r>
              <a:rPr lang="en-GB" sz="1600" dirty="0"/>
              <a:t> </a:t>
            </a:r>
            <a:r>
              <a:rPr lang="en-GB" sz="1600" dirty="0" err="1"/>
              <a:t>zanalyzujeme</a:t>
            </a:r>
            <a:r>
              <a:rPr lang="en-GB" sz="1600" dirty="0"/>
              <a:t> a </a:t>
            </a:r>
            <a:r>
              <a:rPr lang="en-GB" sz="1600" dirty="0" err="1"/>
              <a:t>najdeme</a:t>
            </a:r>
            <a:r>
              <a:rPr lang="en-GB" sz="1600" dirty="0"/>
              <a:t> </a:t>
            </a:r>
            <a:r>
              <a:rPr lang="en-GB" sz="1600" dirty="0" err="1"/>
              <a:t>společné</a:t>
            </a:r>
            <a:r>
              <a:rPr lang="en-GB" sz="1600" dirty="0"/>
              <a:t> </a:t>
            </a:r>
            <a:r>
              <a:rPr lang="en-GB" sz="1600" dirty="0" err="1"/>
              <a:t>znaky</a:t>
            </a:r>
            <a:r>
              <a:rPr lang="en-GB" sz="1600" dirty="0"/>
              <a:t> a </a:t>
            </a:r>
            <a:r>
              <a:rPr lang="en-GB" sz="1600" dirty="0" err="1"/>
              <a:t>bariéry</a:t>
            </a:r>
            <a:r>
              <a:rPr lang="en-GB" sz="1600" dirty="0"/>
              <a:t>, </a:t>
            </a:r>
            <a:r>
              <a:rPr lang="en-GB" sz="1600" dirty="0" err="1"/>
              <a:t>které</a:t>
            </a:r>
            <a:r>
              <a:rPr lang="en-GB" sz="1600" dirty="0"/>
              <a:t> </a:t>
            </a:r>
            <a:r>
              <a:rPr lang="en-GB" sz="1600" dirty="0" err="1"/>
              <a:t>mají</a:t>
            </a:r>
            <a:r>
              <a:rPr lang="en-GB" sz="1600" dirty="0"/>
              <a:t>, </a:t>
            </a:r>
            <a:r>
              <a:rPr lang="en-GB" sz="1600" dirty="0" err="1"/>
              <a:t>včetně</a:t>
            </a:r>
            <a:r>
              <a:rPr lang="en-GB" sz="1600" dirty="0"/>
              <a:t> </a:t>
            </a:r>
            <a:r>
              <a:rPr lang="en-GB" sz="1600" dirty="0" err="1"/>
              <a:t>možností</a:t>
            </a:r>
            <a:r>
              <a:rPr lang="en-GB" sz="1600" dirty="0"/>
              <a:t> </a:t>
            </a:r>
            <a:r>
              <a:rPr lang="en-GB" sz="1600" dirty="0" err="1"/>
              <a:t>jejich</a:t>
            </a:r>
            <a:r>
              <a:rPr lang="en-GB" sz="1600" dirty="0"/>
              <a:t> </a:t>
            </a:r>
            <a:r>
              <a:rPr lang="en-GB" sz="1600" dirty="0" err="1"/>
              <a:t>odstranění</a:t>
            </a:r>
            <a:r>
              <a:rPr lang="en-GB" sz="1600" dirty="0"/>
              <a:t>. (AMBICE). </a:t>
            </a:r>
            <a:r>
              <a:rPr lang="en-GB" sz="1600" dirty="0" err="1"/>
              <a:t>Územně</a:t>
            </a:r>
            <a:r>
              <a:rPr lang="en-GB" sz="1600" dirty="0"/>
              <a:t> se </a:t>
            </a:r>
            <a:r>
              <a:rPr lang="en-GB" sz="1600" dirty="0" err="1"/>
              <a:t>zaměříme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komunitu</a:t>
            </a:r>
            <a:r>
              <a:rPr lang="en-GB" sz="1600" dirty="0"/>
              <a:t> 50+ v </a:t>
            </a:r>
            <a:r>
              <a:rPr lang="en-GB" sz="1600" dirty="0" err="1"/>
              <a:t>lokalitě</a:t>
            </a:r>
            <a:r>
              <a:rPr lang="en-GB" sz="1600" dirty="0"/>
              <a:t> Liberec + </a:t>
            </a:r>
            <a:r>
              <a:rPr lang="en-GB" sz="1600" dirty="0" err="1"/>
              <a:t>Jablonec</a:t>
            </a:r>
            <a:r>
              <a:rPr lang="en-GB" sz="1600" dirty="0"/>
              <a:t> </a:t>
            </a:r>
            <a:r>
              <a:rPr lang="en-GB" sz="1600" dirty="0" err="1"/>
              <a:t>nad</a:t>
            </a:r>
            <a:r>
              <a:rPr lang="en-GB" sz="1600" dirty="0"/>
              <a:t> </a:t>
            </a:r>
            <a:r>
              <a:rPr lang="en-GB" sz="1600" dirty="0" err="1"/>
              <a:t>Nisou</a:t>
            </a:r>
            <a:r>
              <a:rPr lang="en-GB" sz="1600" dirty="0"/>
              <a:t> a Praha (ŠÍŘE), </a:t>
            </a:r>
            <a:r>
              <a:rPr lang="en-GB" sz="1600" dirty="0" err="1"/>
              <a:t>abychom</a:t>
            </a:r>
            <a:r>
              <a:rPr lang="en-GB" sz="1600" dirty="0"/>
              <a:t> </a:t>
            </a:r>
            <a:r>
              <a:rPr lang="en-GB" sz="1600" dirty="0" err="1"/>
              <a:t>byli</a:t>
            </a:r>
            <a:r>
              <a:rPr lang="en-GB" sz="1600" dirty="0"/>
              <a:t> </a:t>
            </a:r>
            <a:r>
              <a:rPr lang="en-GB" sz="1600" dirty="0" err="1"/>
              <a:t>schopní</a:t>
            </a:r>
            <a:r>
              <a:rPr lang="en-GB" sz="1600" dirty="0"/>
              <a:t> </a:t>
            </a:r>
            <a:r>
              <a:rPr lang="en-GB" sz="1600" dirty="0" err="1"/>
              <a:t>rozpoznat</a:t>
            </a:r>
            <a:r>
              <a:rPr lang="en-GB" sz="1600" dirty="0"/>
              <a:t> </a:t>
            </a:r>
            <a:r>
              <a:rPr lang="en-GB" sz="1600" dirty="0" err="1"/>
              <a:t>případné</a:t>
            </a:r>
            <a:r>
              <a:rPr lang="en-GB" sz="1600" dirty="0"/>
              <a:t> </a:t>
            </a:r>
            <a:r>
              <a:rPr lang="en-GB" sz="1600" dirty="0" err="1"/>
              <a:t>rozdíly</a:t>
            </a:r>
            <a:r>
              <a:rPr lang="en-GB" sz="1600" dirty="0"/>
              <a:t> </a:t>
            </a:r>
            <a:r>
              <a:rPr lang="en-GB" sz="1600" dirty="0" err="1"/>
              <a:t>mezi</a:t>
            </a:r>
            <a:r>
              <a:rPr lang="en-GB" sz="1600" dirty="0"/>
              <a:t> </a:t>
            </a:r>
            <a:r>
              <a:rPr lang="en-GB" sz="1600" dirty="0" err="1"/>
              <a:t>hlavním</a:t>
            </a:r>
            <a:r>
              <a:rPr lang="en-GB" sz="1600" dirty="0"/>
              <a:t> </a:t>
            </a:r>
            <a:r>
              <a:rPr lang="en-GB" sz="1600" dirty="0" err="1"/>
              <a:t>městem</a:t>
            </a:r>
            <a:r>
              <a:rPr lang="en-GB" sz="1600" dirty="0"/>
              <a:t> a </a:t>
            </a:r>
            <a:r>
              <a:rPr lang="en-GB" sz="1600" dirty="0" err="1"/>
              <a:t>městem</a:t>
            </a:r>
            <a:r>
              <a:rPr lang="en-GB" sz="1600" dirty="0"/>
              <a:t>.</a:t>
            </a:r>
            <a:br>
              <a:rPr lang="en-GB" sz="1600" dirty="0"/>
            </a:br>
            <a:r>
              <a:rPr lang="cs-CZ" sz="1600" b="1" dirty="0" smtClean="0"/>
              <a:t/>
            </a:r>
            <a:br>
              <a:rPr lang="cs-CZ" sz="1600" b="1" dirty="0" smtClean="0"/>
            </a:br>
            <a:r>
              <a:rPr lang="cs-CZ" sz="1600" b="1" dirty="0"/>
              <a:t/>
            </a:r>
            <a:br>
              <a:rPr lang="cs-CZ" sz="1600" b="1" dirty="0"/>
            </a:br>
            <a:r>
              <a:rPr lang="cs-CZ" sz="1600" b="1" dirty="0" smtClean="0"/>
              <a:t> 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nl-NL" sz="2400" b="1" dirty="0"/>
          </a:p>
        </p:txBody>
      </p:sp>
      <p:pic>
        <p:nvPicPr>
          <p:cNvPr id="7" name="Afbeelding 6" descr="eu_flag-erasmus+_vect_p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66" y="5608878"/>
            <a:ext cx="1830260" cy="522798"/>
          </a:xfrm>
          <a:prstGeom prst="rect">
            <a:avLst/>
          </a:prstGeom>
        </p:spPr>
      </p:pic>
      <p:pic>
        <p:nvPicPr>
          <p:cNvPr id="8" name="Afbeelding 7" descr="balk Powerpoin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92" y="-43797"/>
            <a:ext cx="9255312" cy="113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6131676"/>
            <a:ext cx="9144000" cy="726324"/>
          </a:xfrm>
          <a:prstGeom prst="rect">
            <a:avLst/>
          </a:prstGeom>
          <a:solidFill>
            <a:srgbClr val="3D91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Projekt</a:t>
            </a:r>
            <a:r>
              <a:rPr lang="en-GB" sz="1200" dirty="0"/>
              <a:t> “Raising Strong &amp; Resilient Communities” </a:t>
            </a:r>
            <a:r>
              <a:rPr lang="en-GB" sz="1200" dirty="0" err="1"/>
              <a:t>byl</a:t>
            </a:r>
            <a:r>
              <a:rPr lang="en-GB" sz="1200" dirty="0"/>
              <a:t> </a:t>
            </a:r>
            <a:r>
              <a:rPr lang="en-GB" sz="1200" dirty="0" err="1"/>
              <a:t>podpořen</a:t>
            </a:r>
            <a:r>
              <a:rPr lang="en-GB" sz="1200" dirty="0"/>
              <a:t> </a:t>
            </a:r>
            <a:r>
              <a:rPr lang="en-GB" sz="1200" dirty="0" err="1"/>
              <a:t>Evropskou</a:t>
            </a:r>
            <a:r>
              <a:rPr lang="en-GB" sz="1200" dirty="0"/>
              <a:t> </a:t>
            </a:r>
            <a:r>
              <a:rPr lang="en-GB" sz="1200" dirty="0" err="1"/>
              <a:t>Unií</a:t>
            </a:r>
            <a:r>
              <a:rPr lang="en-GB" sz="1200" dirty="0"/>
              <a:t> v </a:t>
            </a:r>
            <a:r>
              <a:rPr lang="en-GB" sz="1200" dirty="0" err="1"/>
              <a:t>programu</a:t>
            </a:r>
            <a:r>
              <a:rPr lang="en-GB" sz="1200" dirty="0"/>
              <a:t> Erasmus+</a:t>
            </a:r>
            <a:r>
              <a:rPr lang="cs-CZ" sz="1200" dirty="0"/>
              <a:t> pod číslem </a:t>
            </a:r>
            <a:r>
              <a:rPr lang="en-GB" sz="1200" dirty="0"/>
              <a:t> FI01-KA2014-000883. </a:t>
            </a:r>
            <a:endParaRPr lang="cs-CZ" sz="1200" dirty="0"/>
          </a:p>
          <a:p>
            <a:pPr algn="ctr"/>
            <a:r>
              <a:rPr lang="cs-CZ" sz="1200" dirty="0"/>
              <a:t>Evropská komise není odpovědná za obsah a sdělení tohoto projektu.</a:t>
            </a:r>
            <a:endParaRPr lang="nl-NL" sz="12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2859" y="1272209"/>
            <a:ext cx="8559011" cy="4479872"/>
          </a:xfrm>
        </p:spPr>
        <p:txBody>
          <a:bodyPr anchor="t">
            <a:noAutofit/>
          </a:bodyPr>
          <a:lstStyle/>
          <a:p>
            <a:r>
              <a:rPr lang="cs-CZ" sz="2400" b="1" dirty="0" smtClean="0"/>
              <a:t>2</a:t>
            </a:r>
            <a:r>
              <a:rPr lang="cs-CZ" sz="2400" b="1" dirty="0"/>
              <a:t>. Naslouchání = pozvání, ukázání zájmu, získání důvěry, zdůraznění společných problémů a základů</a:t>
            </a:r>
            <a:br>
              <a:rPr lang="cs-CZ" sz="2400" b="1" dirty="0"/>
            </a:br>
            <a:endParaRPr lang="nl-NL" sz="2400" b="1" dirty="0"/>
          </a:p>
        </p:txBody>
      </p:sp>
      <p:pic>
        <p:nvPicPr>
          <p:cNvPr id="7" name="Afbeelding 6" descr="eu_flag-erasmus+_vect_p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66" y="5608878"/>
            <a:ext cx="1830260" cy="522798"/>
          </a:xfrm>
          <a:prstGeom prst="rect">
            <a:avLst/>
          </a:prstGeom>
        </p:spPr>
      </p:pic>
      <p:pic>
        <p:nvPicPr>
          <p:cNvPr id="8" name="Afbeelding 7" descr="balk Powerpoi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92" y="-43797"/>
            <a:ext cx="9255312" cy="113218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763" y="2162176"/>
            <a:ext cx="5183840" cy="344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9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0" y="6131676"/>
            <a:ext cx="9144000" cy="726324"/>
          </a:xfrm>
          <a:prstGeom prst="rect">
            <a:avLst/>
          </a:prstGeom>
          <a:solidFill>
            <a:srgbClr val="3D91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/>
              <a:t>Projekt</a:t>
            </a:r>
            <a:r>
              <a:rPr lang="en-GB" sz="1200" dirty="0"/>
              <a:t> “Raising Strong &amp; Resilient Communities” </a:t>
            </a:r>
            <a:r>
              <a:rPr lang="en-GB" sz="1200" dirty="0" err="1"/>
              <a:t>byl</a:t>
            </a:r>
            <a:r>
              <a:rPr lang="en-GB" sz="1200" dirty="0"/>
              <a:t> </a:t>
            </a:r>
            <a:r>
              <a:rPr lang="en-GB" sz="1200" dirty="0" err="1"/>
              <a:t>podpořen</a:t>
            </a:r>
            <a:r>
              <a:rPr lang="en-GB" sz="1200" dirty="0"/>
              <a:t> </a:t>
            </a:r>
            <a:r>
              <a:rPr lang="en-GB" sz="1200" dirty="0" err="1"/>
              <a:t>Evropskou</a:t>
            </a:r>
            <a:r>
              <a:rPr lang="en-GB" sz="1200" dirty="0"/>
              <a:t> </a:t>
            </a:r>
            <a:r>
              <a:rPr lang="en-GB" sz="1200" dirty="0" err="1"/>
              <a:t>Unií</a:t>
            </a:r>
            <a:r>
              <a:rPr lang="en-GB" sz="1200" dirty="0"/>
              <a:t> v </a:t>
            </a:r>
            <a:r>
              <a:rPr lang="en-GB" sz="1200" dirty="0" err="1"/>
              <a:t>programu</a:t>
            </a:r>
            <a:r>
              <a:rPr lang="en-GB" sz="1200" dirty="0"/>
              <a:t> Erasmus+</a:t>
            </a:r>
            <a:r>
              <a:rPr lang="cs-CZ" sz="1200" dirty="0"/>
              <a:t> pod číslem </a:t>
            </a:r>
            <a:r>
              <a:rPr lang="en-GB" sz="1200" dirty="0"/>
              <a:t> FI01-KA2014-000883. </a:t>
            </a:r>
            <a:endParaRPr lang="cs-CZ" sz="1200" dirty="0"/>
          </a:p>
          <a:p>
            <a:pPr algn="ctr"/>
            <a:r>
              <a:rPr lang="cs-CZ" sz="1200" dirty="0"/>
              <a:t>Evropská komise není odpovědná za obsah a sdělení tohoto projektu.</a:t>
            </a:r>
            <a:endParaRPr lang="nl-NL" sz="12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2859" y="1272209"/>
            <a:ext cx="8559011" cy="4479872"/>
          </a:xfrm>
        </p:spPr>
        <p:txBody>
          <a:bodyPr anchor="t">
            <a:noAutofit/>
          </a:bodyPr>
          <a:lstStyle/>
          <a:p>
            <a:r>
              <a:rPr lang="cs-CZ" sz="2400" b="1" dirty="0"/>
              <a:t>3. Mapování = hlubší propojení faktů, odkrytí sítí, dalších ovlivňujících faktorů, vzájemné propojení, priority, atd.</a:t>
            </a:r>
            <a:br>
              <a:rPr lang="cs-CZ" sz="2400" b="1" dirty="0"/>
            </a:br>
            <a:r>
              <a:rPr lang="cs-CZ" sz="1600" b="1" dirty="0"/>
              <a:t/>
            </a:r>
            <a:br>
              <a:rPr lang="cs-CZ" sz="1600" b="1" dirty="0"/>
            </a:br>
            <a:r>
              <a:rPr lang="cs-CZ" sz="1600" b="1" dirty="0" smtClean="0"/>
              <a:t> 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nl-NL" sz="2400" b="1" dirty="0"/>
          </a:p>
        </p:txBody>
      </p:sp>
      <p:pic>
        <p:nvPicPr>
          <p:cNvPr id="7" name="Afbeelding 6" descr="eu_flag-erasmus+_vect_p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66" y="5608878"/>
            <a:ext cx="1830260" cy="522798"/>
          </a:xfrm>
          <a:prstGeom prst="rect">
            <a:avLst/>
          </a:prstGeom>
        </p:spPr>
      </p:pic>
      <p:pic>
        <p:nvPicPr>
          <p:cNvPr id="8" name="Afbeelding 7" descr="balk Powerpoi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92" y="-43797"/>
            <a:ext cx="9255312" cy="113218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143126"/>
            <a:ext cx="4105275" cy="471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1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675</Words>
  <Application>Microsoft Office PowerPoint</Application>
  <PresentationFormat>Předvádění na obrazovce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Office-thema</vt:lpstr>
      <vt:lpstr>INSPIRAČNÍ A DISKUZNÍ SEMINÁŘ A WORKSHOP NA TÉMA:   VYUŽITÍ STORYTELLINGU (VYPRÁVĚNÍ PŘÍBĚHŮ)  V PRÁCI S KOMUNITAMI / SKUPINAMI LIDÍ  SDÍLEJÍCÍ SPOLEČNÉ PROBLÉMY</vt:lpstr>
      <vt:lpstr>10:15 Představení konceptu využití storytellingu v práci s komunitami / skupinami lidí se    společným problémem + představení konkrétního realizovaného příkladu na skupině    nezaměstnaných nad 50 let v ČR i dalších příkladů ze zahraničí s jinými skupinami   Michal Štefan, projektový manažer, CZECH DEX s.r.o.  11:15 Diskuse s přímými účastníky aktivit v ČR   Monika Červíčková, PLUS 50, o.s.   Milena Židlická, profesionální koučka, Agentura JUVENTA s.r.o.   Světlana Sokačová, Alternativa 50+, o.p.s.   Bývalí nezaměstnaní nad 50 let – Pavlína a Ivana   Michal Štefan, projektový manažer, CZECH DEX s.r.o.    12:00 Přestávka na oběd + káva, čaj, voda, malé občerstvení    </vt:lpstr>
      <vt:lpstr> 13:00 Výstava ukázek písemných výstupů aktivit v ČR + video/foto ukázky z aktivit v ČR i    zahraničí    13:30 Výstupy projektu RS&amp;RC pro využití storytellingu při práci s jakoukoliv jinou komunitou /   skupinou lidí, která řeší společný problém   1) Manuál pro využití storytellingu při práci s komunitami,     2) Video/foto ukázky z realizací v různých skupinách / komunitách a zemích EU,    3) Vzdělávací kurz o využití storytellingu pro práci s komunitami   Michal Štefan, projektový manažer, CZECH DEX s.r.o. za mezinárodní projekt Raising Strong   &amp; Resilient Communities  13:45 Workshop a praktická ukázka vybraných aktivit z Manuálu   Michal Štefan, projektový manažer, CZECH DEX s.r.o.  15:00 Networking + káva, čaj, voda   15:30  Konec akce  </vt:lpstr>
      <vt:lpstr>STORYTELLING   https://www.youtube.com/watch?v=XUbRM3pGxCk&amp;feature=youtu.be  Storytelling = vyprávění příběhů  Využití storytellingu = ve vzdělávání, ve školení, v marketingu, ve zdravotní péči, v managementu, v rozvoji osob i organizací, v práci s komunitami  Klasická struktura příběhu A) KONTEXT - představení pozadí příběhu, hlavní postavy, vysvětlení události B) BOD ZVRATU - dilema, problém či událost, která příběh nastartovala C) REAKCE - jak postava příběhu reaguje na problém D) DALŠÍ POTÍŽE – další potíže, problémy, komplikace E) ROZŘEŠENÍ – finále příběhu a reakce na něj  </vt:lpstr>
      <vt:lpstr>SILNÁ A ODOLNÁ KOMUNITA   Komunita = v nejširším smyslu - města, samosprávné celky, vesnice, venkovské oblasti, podniky, dobrovolnické organizace, skupiny, které sdílejí společný pohled, kohorty jako jsou nezaměstnaní nad 50 let a další   Silná = její členové jsou schopni spolupracovat, jsou schopni společně vytvořit představu a misi, plánovat společnou strategii do budoucna, jednat podle ní a být jí oddaný. Silný také znamená být otevřený pro (po)učení se (z minulosti i přítomnosti) a to pak reflektovat v budoucnosti.  Odolná = umí efektivně reagovat na negativní myšlení, polarizaci a/nebo negativní vzory chování, vycházející buď zevnitř, nebo vně komunity. Odolná taktéž znamená, že je komunita schopna se adaptovat na nové situace a že její členové umí zvládat a řešit zažité hrozby (např. chudoba, nezaměstnanost, imigrace) konstruktivním dialogem jednoho s druhým.  Jsou si také vědomi a cítí zodpovědnost za (podstatu) úkolů, které jim byly svěřeny a vykonávají je pro dobro komunity.  </vt:lpstr>
      <vt:lpstr>KONCEPT VYUŽITÍ STORYTELLINGU V PRÁCI S KOMUNITAMI / SKUPINAMI LIDÍ SE STEJNÝM PROBLÉMEM   účel: změna myšlení jednotlivce od „to nejde“, „to neumím“, „je to pořád stejné“ k „když udělám to, stane se to“, „abych udělal to, musím to a tohle“, „půjde to“, „támhleten to dokázal“  1. Plánování 2. Naslouchání 3. Mapování 4. Sbírání příběhů 5. Pochopení příběhu a tvorba nových příběhů      </vt:lpstr>
      <vt:lpstr>1. Plánování = účel, šíře, rozsah, zaměření, ambice  https://www.youtube.com/watch?v=-awXFuUCwQw   „Abychom dosáhli aktivizace, inspirace a pozitivní změny přístupu komunity 50+ (= pohled do budoucnosti) při řešení jejich problému s nalezením práce (ÚČEL), budeme se ptát lidí z komunity 50+ hledajících práci na jejich možné 3 budoucí příběhy úspěchu (scénáře) (ROZSAH) a na zkušenosti a hodnoty z jejich i cizí minulosti, které jim v daném budoucím scénáři mohou pomoci (ZAMĚŘENÍ). Tyto možné scénáře zanalyzujeme a najdeme společné znaky a bariéry, které mají, včetně možností jejich odstranění. (AMBICE). Územně se zaměříme na komunitu 50+ v lokalitě Liberec + Jablonec nad Nisou a Praha (ŠÍŘE), abychom byli schopní rozpoznat případné rozdíly mezi hlavním městem a městem.      </vt:lpstr>
      <vt:lpstr>2. Naslouchání = pozvání, ukázání zájmu, získání důvěry, zdůraznění společných problémů a základů </vt:lpstr>
      <vt:lpstr>3. Mapování = hlubší propojení faktů, odkrytí sítí, dalších ovlivňujících faktorů, vzájemné propojení, priority, atd.     </vt:lpstr>
      <vt:lpstr>4. Sbírání příběhů = otázky, metoda, facilitace  </vt:lpstr>
      <vt:lpstr>5. Pochopení příběhu a tvorba nových příběhů – struktura příběhu, vizualizace  https://www.youtube.com/watch?v=T_vuTswnz2o     </vt:lpstr>
      <vt:lpstr>Výhody a nevýhody využití této techniky  +++ trvalejší účinek - změna chování/myšlení zevnitř skupinová dynamika – pomáhá růstu jednotlivce facilitátorům pomáhá nalézt detaily problému umožňuje jedinci získat odstup od problému a vidět věci s nadhledem možnost externalizace problému  ---  trvá déle – dlouhodobý proces ne každý jedinec bude na tuto techniku připraven vnitřně (např. chce co nejdříve vyřešit problém)    </vt:lpstr>
      <vt:lpstr>Efekt na samotné účastníky  +++ růst sebedůvěry větší otevřenost vyjádřit se a sdílet svůj problém s dalšími pohled na sebe s nadhledem otočení svého pohledu do budoucnosti větší schopnost podstoupit změnu a hledat možnosti změn    </vt:lpstr>
      <vt:lpstr>Nejobtížnější momenty a aktivity  - aktivizace účastníků prezentací na Úřadech práce - prvotní nedůvěra v natáčení a focení - otázky zaměřené na detaily budoucího příběhu (proč, jak přesně, atd.    </vt:lpstr>
      <vt:lpstr>Potenciální odlišnost vašich aktivit od těch našich  - bude trvat méně času - bude třeba využít jiných aktivit dle cílové komunity - při více aktivitách se dostanete více do detailu a změna bude ještě trvalejší a silnější    </vt:lpstr>
      <vt:lpstr>ODKAZY NA VÍCE INFORMACÍ  - Projekt RS&amp;RC: http://rsrc.eu/index.html  - Detail aktivit Czech DEX s.r.o. se skupinou nezaměstnaných nad 50 let: http://rsrc.eu/czech-dex.html  - Facebook skupina zaměřená na využití storytellingu v komunitách: https://www.facebook.com/groups/736723473047364/  - O projektu RS&amp;RC a aktivitách v ČR na webu Czech DEX s.r.o. (DEX Innovation Centre): http://dex-ic.com/rsrc_cz      </vt:lpstr>
      <vt:lpstr>Výstupy projektu RS&amp;RC pro využití storytellingu při práci s jakoukoliv jinou komunitou / skupinou lidí, která řeší společný problém   1) Příručka a Manuál pro využití storytellingu při práci s komunitami,  2) Video/foto ukázky z realizací v různých skupinách / komunitách a zemích EU,  3) Vzdělávací kurz o využití storytellingu pro práci s komunitami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narrative and storytelling approach to empower cooperation, cohesion and change in communities  through non-formal education          Project number: 2014-1-FI01-KA204-00088</dc:title>
  <dc:creator>Peter  Fruhmann</dc:creator>
  <cp:lastModifiedBy>stefan.michal</cp:lastModifiedBy>
  <cp:revision>99</cp:revision>
  <dcterms:created xsi:type="dcterms:W3CDTF">2014-11-09T14:11:39Z</dcterms:created>
  <dcterms:modified xsi:type="dcterms:W3CDTF">2016-09-20T20:47:31Z</dcterms:modified>
</cp:coreProperties>
</file>