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8" r:id="rId1"/>
  </p:sldMasterIdLst>
  <p:notesMasterIdLst>
    <p:notesMasterId r:id="rId11"/>
  </p:notesMasterIdLst>
  <p:handoutMasterIdLst>
    <p:handoutMasterId r:id="rId12"/>
  </p:handoutMasterIdLst>
  <p:sldIdLst>
    <p:sldId id="288" r:id="rId2"/>
    <p:sldId id="481" r:id="rId3"/>
    <p:sldId id="470" r:id="rId4"/>
    <p:sldId id="477" r:id="rId5"/>
    <p:sldId id="473" r:id="rId6"/>
    <p:sldId id="484" r:id="rId7"/>
    <p:sldId id="468" r:id="rId8"/>
    <p:sldId id="475" r:id="rId9"/>
    <p:sldId id="416" r:id="rId10"/>
  </p:sldIdLst>
  <p:sldSz cx="9144000" cy="6858000" type="screen4x3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3300"/>
    <a:srgbClr val="FF0000"/>
    <a:srgbClr val="0033CC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433" autoAdjust="0"/>
  </p:normalViewPr>
  <p:slideViewPr>
    <p:cSldViewPr>
      <p:cViewPr>
        <p:scale>
          <a:sx n="90" d="100"/>
          <a:sy n="90" d="100"/>
        </p:scale>
        <p:origin x="-595" y="-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F34AD2-4729-482E-9273-894C3A5CF3F3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59129DC-C575-451F-977A-A180057DFD70}">
      <dgm:prSet phldrT="[Text]" custT="1"/>
      <dgm:spPr/>
      <dgm:t>
        <a:bodyPr/>
        <a:lstStyle/>
        <a:p>
          <a:r>
            <a:rPr lang="cs-CZ" sz="1600" b="1" dirty="0" smtClean="0"/>
            <a:t>Finanční nástroje</a:t>
          </a:r>
          <a:endParaRPr lang="cs-CZ" sz="1600" b="1" dirty="0"/>
        </a:p>
      </dgm:t>
    </dgm:pt>
    <dgm:pt modelId="{F2455403-5C8D-4A48-B266-F7017C549CA5}" type="parTrans" cxnId="{41F852EE-4386-4593-ACE3-EDC9C64C3D88}">
      <dgm:prSet/>
      <dgm:spPr/>
      <dgm:t>
        <a:bodyPr/>
        <a:lstStyle/>
        <a:p>
          <a:endParaRPr lang="cs-CZ"/>
        </a:p>
      </dgm:t>
    </dgm:pt>
    <dgm:pt modelId="{091B85BD-2496-46F6-8D18-DA190314389E}" type="sibTrans" cxnId="{41F852EE-4386-4593-ACE3-EDC9C64C3D88}">
      <dgm:prSet/>
      <dgm:spPr/>
      <dgm:t>
        <a:bodyPr/>
        <a:lstStyle/>
        <a:p>
          <a:endParaRPr lang="cs-CZ"/>
        </a:p>
      </dgm:t>
    </dgm:pt>
    <dgm:pt modelId="{A73DE143-D61E-4F15-AA87-CEEC2A611540}">
      <dgm:prSet phldrT="[Text]" custT="1"/>
      <dgm:spPr/>
      <dgm:t>
        <a:bodyPr/>
        <a:lstStyle/>
        <a:p>
          <a:r>
            <a:rPr lang="cs-CZ" sz="1600" b="1" dirty="0" smtClean="0"/>
            <a:t>Dotace</a:t>
          </a:r>
          <a:endParaRPr lang="cs-CZ" sz="1600" b="1" dirty="0"/>
        </a:p>
      </dgm:t>
    </dgm:pt>
    <dgm:pt modelId="{AE988F35-FB60-4BE0-A89D-36B5938A5E5C}" type="parTrans" cxnId="{8EF0830C-DAA2-4AEA-B5A6-7D836A3A4B36}">
      <dgm:prSet/>
      <dgm:spPr/>
      <dgm:t>
        <a:bodyPr/>
        <a:lstStyle/>
        <a:p>
          <a:endParaRPr lang="cs-CZ"/>
        </a:p>
      </dgm:t>
    </dgm:pt>
    <dgm:pt modelId="{C3FF681A-3ADA-4A08-BA74-FC849AA145D2}" type="sibTrans" cxnId="{8EF0830C-DAA2-4AEA-B5A6-7D836A3A4B36}">
      <dgm:prSet/>
      <dgm:spPr/>
      <dgm:t>
        <a:bodyPr/>
        <a:lstStyle/>
        <a:p>
          <a:endParaRPr lang="cs-CZ"/>
        </a:p>
      </dgm:t>
    </dgm:pt>
    <dgm:pt modelId="{136803BF-15C6-403B-AB65-1E3D40100904}" type="pres">
      <dgm:prSet presAssocID="{9EF34AD2-4729-482E-9273-894C3A5CF3F3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03E9F66-5B8A-42DA-89A6-B7473005FA3B}" type="pres">
      <dgm:prSet presAssocID="{9EF34AD2-4729-482E-9273-894C3A5CF3F3}" presName="divider" presStyleLbl="fgShp" presStyleIdx="0" presStyleCnt="1" custAng="21454078"/>
      <dgm:spPr>
        <a:solidFill>
          <a:srgbClr val="CC3300"/>
        </a:solidFill>
        <a:ln>
          <a:noFill/>
        </a:ln>
        <a:effectLst>
          <a:innerShdw blurRad="114300">
            <a:prstClr val="black"/>
          </a:innerShdw>
        </a:effectLst>
      </dgm:spPr>
      <dgm:t>
        <a:bodyPr/>
        <a:lstStyle/>
        <a:p>
          <a:endParaRPr lang="cs-CZ"/>
        </a:p>
      </dgm:t>
    </dgm:pt>
    <dgm:pt modelId="{ED6A902B-6926-44B2-8F88-6FF61B1EEE10}" type="pres">
      <dgm:prSet presAssocID="{D59129DC-C575-451F-977A-A180057DFD70}" presName="downArrow" presStyleLbl="node1" presStyleIdx="0" presStyleCnt="2"/>
      <dgm:spPr>
        <a:solidFill>
          <a:schemeClr val="tx1">
            <a:lumMod val="50000"/>
            <a:lumOff val="50000"/>
          </a:schemeClr>
        </a:solidFill>
        <a:ln>
          <a:noFill/>
        </a:ln>
        <a:effectLst>
          <a:innerShdw blurRad="114300">
            <a:prstClr val="black"/>
          </a:innerShdw>
        </a:effectLst>
      </dgm:spPr>
      <dgm:t>
        <a:bodyPr/>
        <a:lstStyle/>
        <a:p>
          <a:endParaRPr lang="cs-CZ"/>
        </a:p>
      </dgm:t>
    </dgm:pt>
    <dgm:pt modelId="{A23FF45B-F9A0-4D0F-B593-5E5E5E4A762E}" type="pres">
      <dgm:prSet presAssocID="{D59129DC-C575-451F-977A-A180057DFD70}" presName="downArrowText" presStyleLbl="revTx" presStyleIdx="0" presStyleCnt="2" custScaleX="13277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4C46F12-F938-4D6D-A5F8-3AD14140D87D}" type="pres">
      <dgm:prSet presAssocID="{A73DE143-D61E-4F15-AA87-CEEC2A611540}" presName="upArrow" presStyleLbl="node1" presStyleIdx="1" presStyleCnt="2"/>
      <dgm:spPr>
        <a:solidFill>
          <a:schemeClr val="tx1">
            <a:lumMod val="50000"/>
            <a:lumOff val="50000"/>
          </a:schemeClr>
        </a:solidFill>
        <a:ln>
          <a:noFill/>
        </a:ln>
        <a:effectLst>
          <a:innerShdw blurRad="114300">
            <a:prstClr val="black"/>
          </a:innerShdw>
        </a:effectLst>
      </dgm:spPr>
      <dgm:t>
        <a:bodyPr/>
        <a:lstStyle/>
        <a:p>
          <a:endParaRPr lang="cs-CZ"/>
        </a:p>
      </dgm:t>
    </dgm:pt>
    <dgm:pt modelId="{3F5E8AB7-B288-47DF-B4AA-0B90D1D47434}" type="pres">
      <dgm:prSet presAssocID="{A73DE143-D61E-4F15-AA87-CEEC2A611540}" presName="upArrowText" presStyleLbl="revTx" presStyleIdx="1" presStyleCnt="2" custScaleX="13277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1F852EE-4386-4593-ACE3-EDC9C64C3D88}" srcId="{9EF34AD2-4729-482E-9273-894C3A5CF3F3}" destId="{D59129DC-C575-451F-977A-A180057DFD70}" srcOrd="0" destOrd="0" parTransId="{F2455403-5C8D-4A48-B266-F7017C549CA5}" sibTransId="{091B85BD-2496-46F6-8D18-DA190314389E}"/>
    <dgm:cxn modelId="{8EF0830C-DAA2-4AEA-B5A6-7D836A3A4B36}" srcId="{9EF34AD2-4729-482E-9273-894C3A5CF3F3}" destId="{A73DE143-D61E-4F15-AA87-CEEC2A611540}" srcOrd="1" destOrd="0" parTransId="{AE988F35-FB60-4BE0-A89D-36B5938A5E5C}" sibTransId="{C3FF681A-3ADA-4A08-BA74-FC849AA145D2}"/>
    <dgm:cxn modelId="{EAA06EC7-4F80-4AED-93B8-2A41A8B804A0}" type="presOf" srcId="{9EF34AD2-4729-482E-9273-894C3A5CF3F3}" destId="{136803BF-15C6-403B-AB65-1E3D40100904}" srcOrd="0" destOrd="0" presId="urn:microsoft.com/office/officeart/2005/8/layout/arrow3"/>
    <dgm:cxn modelId="{CC17745F-9100-443B-B6C0-791AC0E0626D}" type="presOf" srcId="{A73DE143-D61E-4F15-AA87-CEEC2A611540}" destId="{3F5E8AB7-B288-47DF-B4AA-0B90D1D47434}" srcOrd="0" destOrd="0" presId="urn:microsoft.com/office/officeart/2005/8/layout/arrow3"/>
    <dgm:cxn modelId="{ED8C3C2F-97E4-483A-A903-38AEC74CAA5C}" type="presOf" srcId="{D59129DC-C575-451F-977A-A180057DFD70}" destId="{A23FF45B-F9A0-4D0F-B593-5E5E5E4A762E}" srcOrd="0" destOrd="0" presId="urn:microsoft.com/office/officeart/2005/8/layout/arrow3"/>
    <dgm:cxn modelId="{B80F67E3-8015-4919-9B85-1FACF421086A}" type="presParOf" srcId="{136803BF-15C6-403B-AB65-1E3D40100904}" destId="{C03E9F66-5B8A-42DA-89A6-B7473005FA3B}" srcOrd="0" destOrd="0" presId="urn:microsoft.com/office/officeart/2005/8/layout/arrow3"/>
    <dgm:cxn modelId="{16880E7E-1CA8-4B76-A499-50C5566F66F4}" type="presParOf" srcId="{136803BF-15C6-403B-AB65-1E3D40100904}" destId="{ED6A902B-6926-44B2-8F88-6FF61B1EEE10}" srcOrd="1" destOrd="0" presId="urn:microsoft.com/office/officeart/2005/8/layout/arrow3"/>
    <dgm:cxn modelId="{6129EBD9-A671-4F6A-897E-E0ECACEA0119}" type="presParOf" srcId="{136803BF-15C6-403B-AB65-1E3D40100904}" destId="{A23FF45B-F9A0-4D0F-B593-5E5E5E4A762E}" srcOrd="2" destOrd="0" presId="urn:microsoft.com/office/officeart/2005/8/layout/arrow3"/>
    <dgm:cxn modelId="{7C117071-3FBB-4EAF-B0F4-696D22F753A1}" type="presParOf" srcId="{136803BF-15C6-403B-AB65-1E3D40100904}" destId="{24C46F12-F938-4D6D-A5F8-3AD14140D87D}" srcOrd="3" destOrd="0" presId="urn:microsoft.com/office/officeart/2005/8/layout/arrow3"/>
    <dgm:cxn modelId="{21C9FA45-D366-40FB-867F-4568E7513D77}" type="presParOf" srcId="{136803BF-15C6-403B-AB65-1E3D40100904}" destId="{3F5E8AB7-B288-47DF-B4AA-0B90D1D47434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3E9F66-5B8A-42DA-89A6-B7473005FA3B}">
      <dsp:nvSpPr>
        <dsp:cNvPr id="0" name=""/>
        <dsp:cNvSpPr/>
      </dsp:nvSpPr>
      <dsp:spPr>
        <a:xfrm rot="21154078">
          <a:off x="9059" y="840106"/>
          <a:ext cx="2934208" cy="336011"/>
        </a:xfrm>
        <a:prstGeom prst="mathMinus">
          <a:avLst/>
        </a:prstGeom>
        <a:solidFill>
          <a:srgbClr val="CC3300"/>
        </a:solidFill>
        <a:ln w="25400" cap="flat" cmpd="sng" algn="ctr">
          <a:noFill/>
          <a:prstDash val="solid"/>
        </a:ln>
        <a:effectLst>
          <a:innerShdw blurRad="1143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6A902B-6926-44B2-8F88-6FF61B1EEE10}">
      <dsp:nvSpPr>
        <dsp:cNvPr id="0" name=""/>
        <dsp:cNvSpPr/>
      </dsp:nvSpPr>
      <dsp:spPr>
        <a:xfrm>
          <a:off x="354279" y="100811"/>
          <a:ext cx="885698" cy="806489"/>
        </a:xfrm>
        <a:prstGeom prst="downArrow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noFill/>
          <a:prstDash val="solid"/>
        </a:ln>
        <a:effectLst>
          <a:innerShdw blurRad="1143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3FF45B-F9A0-4D0F-B593-5E5E5E4A762E}">
      <dsp:nvSpPr>
        <dsp:cNvPr id="0" name=""/>
        <dsp:cNvSpPr/>
      </dsp:nvSpPr>
      <dsp:spPr>
        <a:xfrm>
          <a:off x="1409913" y="0"/>
          <a:ext cx="1254385" cy="8468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Finanční nástroje</a:t>
          </a:r>
          <a:endParaRPr lang="cs-CZ" sz="1600" b="1" kern="1200" dirty="0"/>
        </a:p>
      </dsp:txBody>
      <dsp:txXfrm>
        <a:off x="1409913" y="0"/>
        <a:ext cx="1254385" cy="846814"/>
      </dsp:txXfrm>
    </dsp:sp>
    <dsp:sp modelId="{24C46F12-F938-4D6D-A5F8-3AD14140D87D}">
      <dsp:nvSpPr>
        <dsp:cNvPr id="0" name=""/>
        <dsp:cNvSpPr/>
      </dsp:nvSpPr>
      <dsp:spPr>
        <a:xfrm>
          <a:off x="1712350" y="1108923"/>
          <a:ext cx="885698" cy="806489"/>
        </a:xfrm>
        <a:prstGeom prst="upArrow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noFill/>
          <a:prstDash val="solid"/>
        </a:ln>
        <a:effectLst>
          <a:innerShdw blurRad="1143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5E8AB7-B288-47DF-B4AA-0B90D1D47434}">
      <dsp:nvSpPr>
        <dsp:cNvPr id="0" name=""/>
        <dsp:cNvSpPr/>
      </dsp:nvSpPr>
      <dsp:spPr>
        <a:xfrm>
          <a:off x="288033" y="1169409"/>
          <a:ext cx="1254375" cy="8468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Dotace</a:t>
          </a:r>
          <a:endParaRPr lang="cs-CZ" sz="1600" b="1" kern="1200" dirty="0"/>
        </a:p>
      </dsp:txBody>
      <dsp:txXfrm>
        <a:off x="288033" y="1169409"/>
        <a:ext cx="1254375" cy="8468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CDE68-7A88-435C-9EE4-A35444FD37C8}" type="datetimeFigureOut">
              <a:rPr lang="cs-CZ" smtClean="0"/>
              <a:pPr/>
              <a:t>21. 12. 2017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6B212-D7AD-4F8D-8CAC-9A62E4E35C3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4265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29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9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29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29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3E392B5-CB2D-4EF9-B598-2BD9B14D55F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72580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Wingdings" pitchFamily="2"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000" b="0" i="0" u="none" strike="noStrike" kern="0" cap="none" spc="0" baseline="0" dirty="0" smtClean="0">
                <a:solidFill>
                  <a:srgbClr val="000000"/>
                </a:solidFill>
                <a:uFillTx/>
                <a:latin typeface="Arial CE"/>
              </a:rPr>
              <a:t>Charakteristika úvěru:</a:t>
            </a: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000" b="0" i="0" u="none" strike="noStrike" kern="0" cap="none" spc="0" baseline="0" dirty="0" smtClean="0">
                <a:solidFill>
                  <a:srgbClr val="000000"/>
                </a:solidFill>
                <a:uFillTx/>
                <a:latin typeface="Arial CE"/>
              </a:rPr>
              <a:t>pro malé a střední podnikatele, i začínající (do 250 zaměstnanců)</a:t>
            </a: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000" b="0" i="0" u="none" strike="noStrike" kern="0" cap="none" spc="0" baseline="0" dirty="0" smtClean="0">
                <a:solidFill>
                  <a:srgbClr val="000000"/>
                </a:solidFill>
                <a:uFillTx/>
                <a:latin typeface="Arial CE"/>
              </a:rPr>
              <a:t>realizace projektu na území České republiky mimo území hl. města Prahy</a:t>
            </a: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000" b="0" i="0" u="none" strike="noStrike" kern="0" cap="none" spc="0" baseline="0" dirty="0" smtClean="0">
                <a:solidFill>
                  <a:srgbClr val="000000"/>
                </a:solidFill>
                <a:uFillTx/>
                <a:latin typeface="Arial CE"/>
              </a:rPr>
              <a:t>pořízení a/nebo rekonstrukce dlouhodobého hmotného majetku (v případě strojů a zařízení se nesmí jednat o nákup použitých strojů a zařízení), pořízení a rekonstrukce staveb, pořízení zastavěných stavebních pozemků včetně staveb na nich umístěných, pořízení dlouhodobého nehmotného majetku</a:t>
            </a: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000" b="0" i="0" u="none" strike="noStrike" kern="0" cap="none" spc="0" baseline="0" dirty="0" smtClean="0">
                <a:uFillTx/>
                <a:latin typeface="Arial CE"/>
              </a:rPr>
              <a:t>předpoklad financování </a:t>
            </a:r>
            <a:r>
              <a:rPr lang="cs-CZ" sz="1000" b="0" i="0" u="none" strike="noStrike" kern="0" cap="none" spc="0" baseline="0" dirty="0" smtClean="0">
                <a:solidFill>
                  <a:srgbClr val="000000"/>
                </a:solidFill>
                <a:uFillTx/>
                <a:latin typeface="Arial CE"/>
              </a:rPr>
              <a:t>projektu dalším bankovním úvěrem (min. 20 %)</a:t>
            </a: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000" b="0" i="0" u="none" strike="noStrike" kern="0" cap="none" spc="0" baseline="0" dirty="0" smtClean="0">
                <a:solidFill>
                  <a:srgbClr val="000000"/>
                </a:solidFill>
                <a:uFillTx/>
                <a:latin typeface="Arial CE"/>
              </a:rPr>
              <a:t>úvěr je bezúročný</a:t>
            </a: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000" b="0" i="0" u="none" strike="noStrike" kern="0" cap="none" spc="0" baseline="0" dirty="0" smtClean="0">
                <a:solidFill>
                  <a:srgbClr val="000000"/>
                </a:solidFill>
                <a:uFillTx/>
                <a:latin typeface="Arial CE"/>
              </a:rPr>
              <a:t>výše úvěru až 45 % z předpokládaných způsobilých výdajů projektu (min. 2 mil. Kč, max. 45 mil. Kč)</a:t>
            </a: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000" b="0" i="0" u="none" strike="noStrike" kern="0" cap="none" spc="0" baseline="0" dirty="0" smtClean="0">
                <a:solidFill>
                  <a:srgbClr val="000000"/>
                </a:solidFill>
                <a:uFillTx/>
                <a:latin typeface="Arial CE"/>
              </a:rPr>
              <a:t>splatnost 7 let  (odklad splátek až 3,5 let)</a:t>
            </a: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000" b="0" i="0" u="none" strike="noStrike" kern="0" cap="none" spc="0" baseline="0" dirty="0" smtClean="0">
                <a:solidFill>
                  <a:srgbClr val="000000"/>
                </a:solidFill>
                <a:uFillTx/>
                <a:latin typeface="Arial CE"/>
              </a:rPr>
              <a:t>zajištění úvěru dle dohody mezi příjemcem podpory a ČMZRB</a:t>
            </a:r>
          </a:p>
          <a:p>
            <a:r>
              <a:rPr lang="cs-CZ" sz="1000" b="0" i="0" u="none" strike="noStrike" kern="0" cap="none" spc="0" baseline="0" dirty="0" smtClean="0">
                <a:solidFill>
                  <a:srgbClr val="000000"/>
                </a:solidFill>
                <a:uFillTx/>
                <a:latin typeface="Arial CE"/>
              </a:rPr>
              <a:t>Charakteristika úvěru s</a:t>
            </a:r>
            <a:r>
              <a:rPr lang="cs-CZ" sz="1000" dirty="0" smtClean="0"/>
              <a:t> příspěvkem:</a:t>
            </a: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000" b="0" i="0" u="none" strike="noStrike" kern="0" cap="none" spc="0" baseline="0" dirty="0" smtClean="0">
                <a:solidFill>
                  <a:srgbClr val="000000"/>
                </a:solidFill>
                <a:uFillTx/>
                <a:latin typeface="Arial CE"/>
              </a:rPr>
              <a:t>pro projekty realizované na území některého ze zvýhodněných regionů</a:t>
            </a: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000" b="0" i="0" u="none" strike="noStrike" kern="0" cap="none" spc="0" baseline="0" dirty="0" smtClean="0">
                <a:solidFill>
                  <a:srgbClr val="000000"/>
                </a:solidFill>
                <a:uFillTx/>
                <a:latin typeface="Arial CE"/>
              </a:rPr>
              <a:t>parametry úvěru zůstávají identické </a:t>
            </a: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000" b="0" i="0" u="none" strike="noStrike" kern="0" cap="none" spc="0" baseline="0" dirty="0" smtClean="0">
                <a:solidFill>
                  <a:srgbClr val="000000"/>
                </a:solidFill>
                <a:uFillTx/>
                <a:latin typeface="Arial CE"/>
              </a:rPr>
              <a:t>klient získá příspěvek k úhradě úroků z bankovního úvěru</a:t>
            </a: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000" b="0" i="0" u="none" strike="noStrike" kern="0" cap="none" spc="0" baseline="0" dirty="0" smtClean="0">
                <a:solidFill>
                  <a:srgbClr val="000000"/>
                </a:solidFill>
                <a:uFillTx/>
                <a:latin typeface="Arial CE"/>
              </a:rPr>
              <a:t>celková výše vyplaceného příspěvku nesmí přesáhnout 7 % bankovního úvěru vyčerpaného na způsobilé výdaje projektu (bez DPH, pokud si klient může nárokovat vrácení DPH) a částku 700 000 Kč</a:t>
            </a: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000" b="0" i="0" u="none" strike="noStrike" kern="0" cap="none" spc="0" baseline="0" dirty="0" smtClean="0">
                <a:solidFill>
                  <a:srgbClr val="000000"/>
                </a:solidFill>
                <a:uFillTx/>
                <a:latin typeface="Arial CE"/>
              </a:rPr>
              <a:t>výdaj na pořízení pozemku je pro finančního příspěvek způsobilý až do výše 150 % z celkové vyčerpané částky zvýhodněného úvěru</a:t>
            </a: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000" b="0" i="0" u="none" strike="noStrike" kern="0" cap="none" spc="0" baseline="0" dirty="0" smtClean="0">
                <a:solidFill>
                  <a:srgbClr val="000000"/>
                </a:solidFill>
                <a:uFillTx/>
                <a:latin typeface="Arial CE"/>
              </a:rPr>
              <a:t>příspěvek je vyplácen v ročních splátkách, případně ve splátkách za delší období</a:t>
            </a: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000" b="0" i="0" u="none" strike="noStrike" kern="0" cap="none" spc="0" baseline="0" dirty="0" smtClean="0">
                <a:solidFill>
                  <a:srgbClr val="000000"/>
                </a:solidFill>
                <a:uFillTx/>
                <a:latin typeface="Arial CE"/>
              </a:rPr>
              <a:t>celková výše vyplaceného příspěvku nesmí přesáhnout poměrnou výši úroků z části bankovního úvěru vyčerpaného na způsobilé výdaje v období do 4 let od data uzavření smlouvy o zvýhodněném úvěru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392B5-CB2D-4EF9-B598-2BD9B14D55FA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7212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7710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378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258888" y="2060575"/>
            <a:ext cx="7283450" cy="2209800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7886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4437063"/>
            <a:ext cx="6858000" cy="863600"/>
          </a:xfrm>
        </p:spPr>
        <p:txBody>
          <a:bodyPr anchor="ctr"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78861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51996C8-D89E-48A6-B057-67487F015B0D}" type="datetime1">
              <a:rPr lang="cs-CZ"/>
              <a:pPr/>
              <a:t>21. 12. 2017</a:t>
            </a:fld>
            <a:endParaRPr lang="cs-CZ"/>
          </a:p>
        </p:txBody>
      </p:sp>
      <p:sp>
        <p:nvSpPr>
          <p:cNvPr id="78862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48038" y="623728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8863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879B4FA-161C-4AE4-854A-F34B076068C8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78865" name="Picture 17" descr="CMZBR_logo_linka [Converted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050" y="538163"/>
            <a:ext cx="8077200" cy="5492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B236E0-4BF2-4E57-8A71-AD0AC4D7727E}" type="datetime1">
              <a:rPr lang="cs-CZ"/>
              <a:pPr/>
              <a:t>21. 12. 2017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8A37E-F5AA-45F7-A0E9-38C62FBB5B9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92900" y="1628775"/>
            <a:ext cx="1906588" cy="41052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69963" y="1628775"/>
            <a:ext cx="5570537" cy="41052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7F25AF-CA65-464E-8CD3-3CF402155B04}" type="datetime1">
              <a:rPr lang="cs-CZ"/>
              <a:pPr/>
              <a:t>21. 12. 2017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0E15A6-D163-4987-901F-383D17F83D8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7CAFC7-737A-415A-A942-A8B7015EE680}" type="datetime1">
              <a:rPr lang="cs-CZ"/>
              <a:pPr/>
              <a:t>21. 12. 2017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B3590B-54E3-4A0C-89E1-CB137B0F60E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E1630E-1B15-490A-9C67-382ED942F002}" type="datetime1">
              <a:rPr lang="cs-CZ"/>
              <a:pPr/>
              <a:t>21. 12. 2017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18514-4791-431B-8BDC-2E63EF8B53D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69963" y="2890838"/>
            <a:ext cx="3738562" cy="284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0925" y="2890838"/>
            <a:ext cx="3738563" cy="284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DB6E79-24C3-4F70-A689-FA675B910669}" type="datetime1">
              <a:rPr lang="cs-CZ"/>
              <a:pPr/>
              <a:t>21. 12. 2017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7B28A-135A-4A28-BD33-6C567274D27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BC8BA3-210B-4FFF-AF68-098CC94DEA6C}" type="datetime1">
              <a:rPr lang="cs-CZ"/>
              <a:pPr/>
              <a:t>21. 12. 2017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1EE49-28D5-4507-9A22-CF2D4526BFE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6B8BCE-87A3-477E-9764-5C3BA33474E5}" type="datetime1">
              <a:rPr lang="cs-CZ"/>
              <a:pPr/>
              <a:t>21. 12. 2017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19505-EE96-4C17-89F1-C0D82B2924D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D351C6-9BEA-482B-8063-0DA81A8A2A85}" type="datetime1">
              <a:rPr lang="cs-CZ"/>
              <a:pPr/>
              <a:t>21. 12. 2017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D4FD5-C24D-43A2-A09B-5D3DA4E9436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FDE105-1D28-49AD-BA77-330618559F31}" type="datetime1">
              <a:rPr lang="cs-CZ"/>
              <a:pPr/>
              <a:t>21. 12. 2017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B0DD6-296D-4859-B77E-D8D7FB2E44F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A5F2E4-EF2A-4AC5-BF4C-7CB8C45CDE5D}" type="datetime1">
              <a:rPr lang="cs-CZ"/>
              <a:pPr/>
              <a:t>21. 12. 2017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0A057-E19E-43DF-AE4A-C55972318A0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69963" y="1628775"/>
            <a:ext cx="76295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778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9963" y="2890838"/>
            <a:ext cx="7629525" cy="284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0"/>
            <a:r>
              <a:rPr lang="cs-CZ" smtClean="0"/>
              <a:t>Druhá úroveň</a:t>
            </a:r>
          </a:p>
          <a:p>
            <a:pPr lvl="0"/>
            <a:r>
              <a:rPr lang="cs-CZ" smtClean="0"/>
              <a:t>Třetí úroveň</a:t>
            </a:r>
          </a:p>
          <a:p>
            <a:pPr lvl="0"/>
            <a:r>
              <a:rPr lang="cs-CZ" smtClean="0"/>
              <a:t>Čtvrtá úroveň</a:t>
            </a:r>
          </a:p>
          <a:p>
            <a:pPr lvl="0"/>
            <a:r>
              <a:rPr lang="cs-CZ" smtClean="0"/>
              <a:t>Pátá úroveň</a:t>
            </a: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ECFA5238-BDAA-4E0B-B7D7-5237356E0515}" type="datetime1">
              <a:rPr lang="cs-CZ"/>
              <a:pPr/>
              <a:t>21. 12. 2017</a:t>
            </a:fld>
            <a:endParaRPr lang="cs-CZ"/>
          </a:p>
        </p:txBody>
      </p:sp>
      <p:sp>
        <p:nvSpPr>
          <p:cNvPr id="778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cs-CZ"/>
          </a:p>
        </p:txBody>
      </p:sp>
      <p:sp>
        <p:nvSpPr>
          <p:cNvPr id="778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822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B3606E3-6E78-4A8B-9838-C6BE18E44827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77837" name="Line 13"/>
          <p:cNvSpPr>
            <a:spLocks noChangeShapeType="1"/>
          </p:cNvSpPr>
          <p:nvPr/>
        </p:nvSpPr>
        <p:spPr bwMode="auto">
          <a:xfrm>
            <a:off x="523875" y="6127750"/>
            <a:ext cx="8061325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pic>
        <p:nvPicPr>
          <p:cNvPr id="77842" name="Picture 18" descr="CMZBR_logo_linka [Converted]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27050" y="538163"/>
            <a:ext cx="8077200" cy="5492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CE" pitchFamily="34" charset="-1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CE" pitchFamily="34" charset="-1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CE" pitchFamily="34" charset="-1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CE" pitchFamily="34" charset="-1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CE" pitchFamily="34" charset="-1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CE" pitchFamily="34" charset="-1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CE" pitchFamily="34" charset="-1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CE" pitchFamily="34" charset="-1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n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n"/>
        <a:defRPr sz="21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n"/>
        <a:defRPr sz="21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defRPr sz="21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defRPr sz="21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defRPr sz="21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defRPr sz="21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defRPr sz="21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defRPr sz="21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mzrb.cz/produkty-a-sluzb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9963" y="1484784"/>
            <a:ext cx="7629525" cy="1152128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/>
            </a:r>
            <a:br>
              <a:rPr lang="cs-CZ" b="1" dirty="0" smtClean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208912" cy="4968552"/>
          </a:xfrm>
        </p:spPr>
        <p:txBody>
          <a:bodyPr/>
          <a:lstStyle/>
          <a:p>
            <a:pPr algn="ctr">
              <a:buNone/>
            </a:pPr>
            <a:endParaRPr lang="cs-CZ" sz="3200" b="1" dirty="0" smtClean="0">
              <a:solidFill>
                <a:srgbClr val="0033CC"/>
              </a:solidFill>
            </a:endParaRPr>
          </a:p>
          <a:p>
            <a:pPr algn="ctr">
              <a:buNone/>
            </a:pPr>
            <a:endParaRPr lang="cs-CZ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ts val="2400"/>
              </a:spcBef>
              <a:buNone/>
            </a:pPr>
            <a:r>
              <a:rPr lang="cs-CZ" sz="3200" b="1" dirty="0" smtClean="0"/>
              <a:t>ČMZRB a podpora podnikání v ČR</a:t>
            </a:r>
          </a:p>
          <a:p>
            <a:pPr marL="0" indent="0" algn="ctr">
              <a:buNone/>
            </a:pPr>
            <a:endParaRPr lang="cs-CZ" sz="2000" b="1" dirty="0" smtClean="0"/>
          </a:p>
          <a:p>
            <a:pPr marL="0" indent="0" algn="ctr">
              <a:buNone/>
            </a:pPr>
            <a:r>
              <a:rPr lang="cs-CZ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„Finanční zdroje pro podnikání </a:t>
            </a:r>
            <a:br>
              <a:rPr lang="cs-CZ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nejen z národních a evropských programů“</a:t>
            </a:r>
          </a:p>
          <a:p>
            <a:pPr algn="r">
              <a:buNone/>
            </a:pPr>
            <a:endParaRPr lang="cs-CZ" sz="2000" b="1" dirty="0" smtClean="0"/>
          </a:p>
          <a:p>
            <a:pPr algn="r">
              <a:buNone/>
            </a:pPr>
            <a:endParaRPr lang="cs-CZ" sz="2000" b="1" dirty="0" smtClean="0"/>
          </a:p>
          <a:p>
            <a:pPr algn="r">
              <a:buNone/>
            </a:pPr>
            <a:endParaRPr lang="cs-CZ" sz="2000" b="1" dirty="0" smtClean="0"/>
          </a:p>
          <a:p>
            <a:pPr algn="r">
              <a:buNone/>
            </a:pPr>
            <a:endParaRPr lang="cs-CZ" sz="2000" b="1" dirty="0" smtClean="0"/>
          </a:p>
          <a:p>
            <a:pPr algn="r">
              <a:spcBef>
                <a:spcPts val="1200"/>
              </a:spcBef>
              <a:buNone/>
            </a:pPr>
            <a:r>
              <a:rPr lang="cs-CZ" sz="2000" b="1" dirty="0" smtClean="0">
                <a:solidFill>
                  <a:srgbClr val="C00000"/>
                </a:solidFill>
              </a:rPr>
              <a:t>Liberec, prosinec 2017</a:t>
            </a:r>
            <a:endParaRPr lang="en-GB" sz="2000" b="1" dirty="0">
              <a:solidFill>
                <a:srgbClr val="C00000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 rot="1045792">
            <a:off x="7057867" y="669374"/>
            <a:ext cx="1712082" cy="827963"/>
          </a:xfrm>
          <a:prstGeom prst="rect">
            <a:avLst/>
          </a:prstGeom>
          <a:solidFill>
            <a:srgbClr val="C00000">
              <a:alpha val="80000"/>
            </a:srgb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cs-CZ" sz="1600" b="1" dirty="0" smtClean="0"/>
              <a:t>Cesta k Průmyslu 4.0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3590B-54E3-4A0C-89E1-CB137B0F60E1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11" name="Nadpis 1"/>
          <p:cNvSpPr>
            <a:spLocks noGrp="1"/>
          </p:cNvSpPr>
          <p:nvPr>
            <p:ph type="title" idx="4294967295"/>
          </p:nvPr>
        </p:nvSpPr>
        <p:spPr>
          <a:xfrm>
            <a:off x="467544" y="980728"/>
            <a:ext cx="8059738" cy="792088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ČMZRB – základní údaje</a:t>
            </a:r>
            <a:endParaRPr lang="en-GB" sz="2400" b="1" dirty="0" smtClean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395536" y="1628800"/>
            <a:ext cx="820891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eaLnBrk="0" hangingPunct="0">
              <a:spcBef>
                <a:spcPct val="20000"/>
              </a:spcBef>
              <a:buClr>
                <a:srgbClr val="FF0000"/>
              </a:buClr>
              <a:defRPr/>
            </a:pPr>
            <a:endParaRPr lang="cs-CZ" sz="1600" dirty="0" smtClean="0"/>
          </a:p>
          <a:p>
            <a:pPr marL="742950" lvl="1" indent="-285750" eaLnBrk="0" hangingPunct="0">
              <a:spcBef>
                <a:spcPct val="20000"/>
              </a:spcBef>
              <a:buClr>
                <a:srgbClr val="FF0000"/>
              </a:buClr>
              <a:defRPr/>
            </a:pPr>
            <a:endParaRPr lang="cs-CZ" sz="1600" dirty="0" smtClean="0"/>
          </a:p>
          <a:p>
            <a:pPr marL="742950" lvl="1" indent="-285750" eaLnBrk="0" hangingPunct="0">
              <a:spcBef>
                <a:spcPct val="20000"/>
              </a:spcBef>
              <a:buClr>
                <a:srgbClr val="FF0000"/>
              </a:buClr>
              <a:defRPr/>
            </a:pPr>
            <a:endParaRPr lang="cs-CZ" sz="1600" dirty="0" smtClean="0"/>
          </a:p>
          <a:p>
            <a:pPr marL="742950" lvl="1" indent="-285750" eaLnBrk="0" hangingPunct="0">
              <a:spcBef>
                <a:spcPct val="20000"/>
              </a:spcBef>
              <a:buClr>
                <a:srgbClr val="FF0000"/>
              </a:buClr>
              <a:defRPr/>
            </a:pPr>
            <a:endParaRPr lang="cs-CZ" sz="1600" dirty="0" smtClean="0"/>
          </a:p>
          <a:p>
            <a:pPr marL="742950" lvl="1" indent="-285750" eaLnBrk="0" hangingPunct="0">
              <a:spcBef>
                <a:spcPct val="20000"/>
              </a:spcBef>
              <a:buClr>
                <a:srgbClr val="FF0000"/>
              </a:buClr>
              <a:defRPr/>
            </a:pPr>
            <a:endParaRPr lang="cs-CZ" sz="1600" b="1" dirty="0" smtClean="0"/>
          </a:p>
          <a:p>
            <a:pPr marL="742950" lvl="1" indent="-285750" eaLnBrk="0" hangingPunct="0">
              <a:spcBef>
                <a:spcPct val="20000"/>
              </a:spcBef>
              <a:buClr>
                <a:srgbClr val="FF0000"/>
              </a:buClr>
              <a:defRPr/>
            </a:pPr>
            <a:endParaRPr lang="cs-CZ" sz="1600" b="1" dirty="0" smtClean="0"/>
          </a:p>
          <a:p>
            <a:pPr marL="742950" lvl="1" indent="-285750" eaLnBrk="0" hangingPunct="0">
              <a:spcBef>
                <a:spcPct val="20000"/>
              </a:spcBef>
              <a:buClr>
                <a:srgbClr val="FF0000"/>
              </a:buClr>
              <a:defRPr/>
            </a:pPr>
            <a:endParaRPr lang="cs-CZ" sz="1600" dirty="0" smtClean="0"/>
          </a:p>
          <a:p>
            <a:pPr marL="742950" lvl="1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/>
            </a:pPr>
            <a:endParaRPr lang="cs-CZ" sz="1600" b="1" dirty="0" smtClean="0"/>
          </a:p>
          <a:p>
            <a:pPr marL="742950" lvl="1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/>
            </a:pPr>
            <a:endParaRPr lang="cs-CZ" sz="1600" b="1" dirty="0" smtClean="0"/>
          </a:p>
          <a:p>
            <a:pPr marL="742950" lvl="1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/>
            </a:pPr>
            <a:endParaRPr lang="cs-CZ" sz="1600" b="1" dirty="0" smtClean="0"/>
          </a:p>
          <a:p>
            <a:pPr marL="742950" lvl="1" indent="-28575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/>
            </a:pPr>
            <a:r>
              <a:rPr lang="cs-CZ" sz="1400" dirty="0"/>
              <a:t>ČMZRB plní roli národní rozvojové banky – potvrzeno </a:t>
            </a:r>
            <a:r>
              <a:rPr lang="cs-CZ" sz="1400" dirty="0" smtClean="0"/>
              <a:t>usnesením </a:t>
            </a:r>
            <a:r>
              <a:rPr lang="cs-CZ" sz="1400" dirty="0"/>
              <a:t>vlády </a:t>
            </a:r>
            <a:r>
              <a:rPr lang="cs-CZ" sz="1400" dirty="0" smtClean="0"/>
              <a:t>ČR (574/2017) </a:t>
            </a:r>
            <a:endParaRPr lang="cs-CZ" sz="1400" dirty="0"/>
          </a:p>
          <a:p>
            <a:pPr marL="742950" lvl="1" indent="-28575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/>
            </a:pPr>
            <a:r>
              <a:rPr lang="cs-CZ" sz="1400" dirty="0" smtClean="0"/>
              <a:t>více než 99 % činností banky zaměřeno na realizaci programů ústředních orgánů a evropských programů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/>
            </a:pPr>
            <a:r>
              <a:rPr lang="cs-CZ" sz="1400" dirty="0"/>
              <a:t>o</a:t>
            </a:r>
            <a:r>
              <a:rPr lang="cs-CZ" sz="1400" dirty="0" smtClean="0"/>
              <a:t>d roku 2004 banka spravuje prostředky strukturálních fondů EU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/>
            </a:pPr>
            <a:r>
              <a:rPr lang="cs-CZ" sz="1400" dirty="0"/>
              <a:t>p</a:t>
            </a:r>
            <a:r>
              <a:rPr lang="cs-CZ" sz="1400" dirty="0" smtClean="0"/>
              <a:t>rimárním cílem banky není dosahování zisku</a:t>
            </a:r>
          </a:p>
        </p:txBody>
      </p:sp>
      <p:sp>
        <p:nvSpPr>
          <p:cNvPr id="13" name="Volný tvar 12"/>
          <p:cNvSpPr/>
          <p:nvPr/>
        </p:nvSpPr>
        <p:spPr>
          <a:xfrm>
            <a:off x="539552" y="1772816"/>
            <a:ext cx="5472608" cy="432048"/>
          </a:xfrm>
          <a:custGeom>
            <a:avLst/>
            <a:gdLst>
              <a:gd name="connsiteX0" fmla="*/ 0 w 7423580"/>
              <a:gd name="connsiteY0" fmla="*/ 54099 h 540989"/>
              <a:gd name="connsiteX1" fmla="*/ 15845 w 7423580"/>
              <a:gd name="connsiteY1" fmla="*/ 15845 h 540989"/>
              <a:gd name="connsiteX2" fmla="*/ 54099 w 7423580"/>
              <a:gd name="connsiteY2" fmla="*/ 0 h 540989"/>
              <a:gd name="connsiteX3" fmla="*/ 7369481 w 7423580"/>
              <a:gd name="connsiteY3" fmla="*/ 0 h 540989"/>
              <a:gd name="connsiteX4" fmla="*/ 7407735 w 7423580"/>
              <a:gd name="connsiteY4" fmla="*/ 15845 h 540989"/>
              <a:gd name="connsiteX5" fmla="*/ 7423580 w 7423580"/>
              <a:gd name="connsiteY5" fmla="*/ 54099 h 540989"/>
              <a:gd name="connsiteX6" fmla="*/ 7423580 w 7423580"/>
              <a:gd name="connsiteY6" fmla="*/ 486890 h 540989"/>
              <a:gd name="connsiteX7" fmla="*/ 7407735 w 7423580"/>
              <a:gd name="connsiteY7" fmla="*/ 525144 h 540989"/>
              <a:gd name="connsiteX8" fmla="*/ 7369481 w 7423580"/>
              <a:gd name="connsiteY8" fmla="*/ 540989 h 540989"/>
              <a:gd name="connsiteX9" fmla="*/ 54099 w 7423580"/>
              <a:gd name="connsiteY9" fmla="*/ 540989 h 540989"/>
              <a:gd name="connsiteX10" fmla="*/ 15845 w 7423580"/>
              <a:gd name="connsiteY10" fmla="*/ 525144 h 540989"/>
              <a:gd name="connsiteX11" fmla="*/ 0 w 7423580"/>
              <a:gd name="connsiteY11" fmla="*/ 486890 h 540989"/>
              <a:gd name="connsiteX12" fmla="*/ 0 w 7423580"/>
              <a:gd name="connsiteY12" fmla="*/ 54099 h 54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23580" h="540989">
                <a:moveTo>
                  <a:pt x="0" y="54099"/>
                </a:moveTo>
                <a:cubicBezTo>
                  <a:pt x="0" y="39751"/>
                  <a:pt x="5700" y="25991"/>
                  <a:pt x="15845" y="15845"/>
                </a:cubicBezTo>
                <a:cubicBezTo>
                  <a:pt x="25991" y="5699"/>
                  <a:pt x="39751" y="0"/>
                  <a:pt x="54099" y="0"/>
                </a:cubicBezTo>
                <a:lnTo>
                  <a:pt x="7369481" y="0"/>
                </a:lnTo>
                <a:cubicBezTo>
                  <a:pt x="7383829" y="0"/>
                  <a:pt x="7397589" y="5700"/>
                  <a:pt x="7407735" y="15845"/>
                </a:cubicBezTo>
                <a:cubicBezTo>
                  <a:pt x="7417881" y="25991"/>
                  <a:pt x="7423580" y="39751"/>
                  <a:pt x="7423580" y="54099"/>
                </a:cubicBezTo>
                <a:lnTo>
                  <a:pt x="7423580" y="486890"/>
                </a:lnTo>
                <a:cubicBezTo>
                  <a:pt x="7423580" y="501238"/>
                  <a:pt x="7417880" y="514998"/>
                  <a:pt x="7407735" y="525144"/>
                </a:cubicBezTo>
                <a:cubicBezTo>
                  <a:pt x="7397589" y="535290"/>
                  <a:pt x="7383829" y="540989"/>
                  <a:pt x="7369481" y="540989"/>
                </a:cubicBezTo>
                <a:lnTo>
                  <a:pt x="54099" y="540989"/>
                </a:lnTo>
                <a:cubicBezTo>
                  <a:pt x="39751" y="540989"/>
                  <a:pt x="25991" y="535289"/>
                  <a:pt x="15845" y="525144"/>
                </a:cubicBezTo>
                <a:cubicBezTo>
                  <a:pt x="5699" y="514998"/>
                  <a:pt x="0" y="501238"/>
                  <a:pt x="0" y="486890"/>
                </a:cubicBezTo>
                <a:lnTo>
                  <a:pt x="0" y="54099"/>
                </a:lnTo>
                <a:close/>
              </a:path>
            </a:pathLst>
          </a:custGeom>
          <a:solidFill>
            <a:srgbClr val="C00000">
              <a:alpha val="8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8000" tIns="38705" rIns="50135" bIns="38705" numCol="1" spcCol="1270" anchor="ctr" anchorCtr="0">
            <a:noAutofit/>
          </a:bodyPr>
          <a:lstStyle/>
          <a:p>
            <a:pPr lvl="0" defTabSz="800100">
              <a:lnSpc>
                <a:spcPct val="90000"/>
              </a:lnSpc>
              <a:spcAft>
                <a:spcPct val="35000"/>
              </a:spcAft>
            </a:pPr>
            <a:r>
              <a:rPr lang="cs-CZ" sz="1600" b="1" dirty="0" smtClean="0">
                <a:solidFill>
                  <a:srgbClr val="FFFFFF"/>
                </a:solidFill>
              </a:rPr>
              <a:t>Založena 1992; jediný akcionář – Česká republika</a:t>
            </a:r>
            <a:endParaRPr lang="en-GB" sz="1600" b="1" u="none" kern="1200" dirty="0">
              <a:solidFill>
                <a:srgbClr val="FFFFFF"/>
              </a:solidFill>
            </a:endParaRPr>
          </a:p>
        </p:txBody>
      </p:sp>
      <p:sp>
        <p:nvSpPr>
          <p:cNvPr id="14" name="Volný tvar 13"/>
          <p:cNvSpPr/>
          <p:nvPr/>
        </p:nvSpPr>
        <p:spPr>
          <a:xfrm>
            <a:off x="539552" y="2492896"/>
            <a:ext cx="6336704" cy="432048"/>
          </a:xfrm>
          <a:custGeom>
            <a:avLst/>
            <a:gdLst>
              <a:gd name="connsiteX0" fmla="*/ 0 w 7423580"/>
              <a:gd name="connsiteY0" fmla="*/ 54099 h 540989"/>
              <a:gd name="connsiteX1" fmla="*/ 15845 w 7423580"/>
              <a:gd name="connsiteY1" fmla="*/ 15845 h 540989"/>
              <a:gd name="connsiteX2" fmla="*/ 54099 w 7423580"/>
              <a:gd name="connsiteY2" fmla="*/ 0 h 540989"/>
              <a:gd name="connsiteX3" fmla="*/ 7369481 w 7423580"/>
              <a:gd name="connsiteY3" fmla="*/ 0 h 540989"/>
              <a:gd name="connsiteX4" fmla="*/ 7407735 w 7423580"/>
              <a:gd name="connsiteY4" fmla="*/ 15845 h 540989"/>
              <a:gd name="connsiteX5" fmla="*/ 7423580 w 7423580"/>
              <a:gd name="connsiteY5" fmla="*/ 54099 h 540989"/>
              <a:gd name="connsiteX6" fmla="*/ 7423580 w 7423580"/>
              <a:gd name="connsiteY6" fmla="*/ 486890 h 540989"/>
              <a:gd name="connsiteX7" fmla="*/ 7407735 w 7423580"/>
              <a:gd name="connsiteY7" fmla="*/ 525144 h 540989"/>
              <a:gd name="connsiteX8" fmla="*/ 7369481 w 7423580"/>
              <a:gd name="connsiteY8" fmla="*/ 540989 h 540989"/>
              <a:gd name="connsiteX9" fmla="*/ 54099 w 7423580"/>
              <a:gd name="connsiteY9" fmla="*/ 540989 h 540989"/>
              <a:gd name="connsiteX10" fmla="*/ 15845 w 7423580"/>
              <a:gd name="connsiteY10" fmla="*/ 525144 h 540989"/>
              <a:gd name="connsiteX11" fmla="*/ 0 w 7423580"/>
              <a:gd name="connsiteY11" fmla="*/ 486890 h 540989"/>
              <a:gd name="connsiteX12" fmla="*/ 0 w 7423580"/>
              <a:gd name="connsiteY12" fmla="*/ 54099 h 54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23580" h="540989">
                <a:moveTo>
                  <a:pt x="0" y="54099"/>
                </a:moveTo>
                <a:cubicBezTo>
                  <a:pt x="0" y="39751"/>
                  <a:pt x="5700" y="25991"/>
                  <a:pt x="15845" y="15845"/>
                </a:cubicBezTo>
                <a:cubicBezTo>
                  <a:pt x="25991" y="5699"/>
                  <a:pt x="39751" y="0"/>
                  <a:pt x="54099" y="0"/>
                </a:cubicBezTo>
                <a:lnTo>
                  <a:pt x="7369481" y="0"/>
                </a:lnTo>
                <a:cubicBezTo>
                  <a:pt x="7383829" y="0"/>
                  <a:pt x="7397589" y="5700"/>
                  <a:pt x="7407735" y="15845"/>
                </a:cubicBezTo>
                <a:cubicBezTo>
                  <a:pt x="7417881" y="25991"/>
                  <a:pt x="7423580" y="39751"/>
                  <a:pt x="7423580" y="54099"/>
                </a:cubicBezTo>
                <a:lnTo>
                  <a:pt x="7423580" y="486890"/>
                </a:lnTo>
                <a:cubicBezTo>
                  <a:pt x="7423580" y="501238"/>
                  <a:pt x="7417880" y="514998"/>
                  <a:pt x="7407735" y="525144"/>
                </a:cubicBezTo>
                <a:cubicBezTo>
                  <a:pt x="7397589" y="535290"/>
                  <a:pt x="7383829" y="540989"/>
                  <a:pt x="7369481" y="540989"/>
                </a:cubicBezTo>
                <a:lnTo>
                  <a:pt x="54099" y="540989"/>
                </a:lnTo>
                <a:cubicBezTo>
                  <a:pt x="39751" y="540989"/>
                  <a:pt x="25991" y="535289"/>
                  <a:pt x="15845" y="525144"/>
                </a:cubicBezTo>
                <a:cubicBezTo>
                  <a:pt x="5699" y="514998"/>
                  <a:pt x="0" y="501238"/>
                  <a:pt x="0" y="486890"/>
                </a:cubicBezTo>
                <a:lnTo>
                  <a:pt x="0" y="54099"/>
                </a:lnTo>
                <a:close/>
              </a:path>
            </a:pathLst>
          </a:custGeom>
          <a:solidFill>
            <a:srgbClr val="C00000">
              <a:alpha val="8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8000" tIns="38705" rIns="50135" bIns="38705" numCol="1" spcCol="1270" anchor="ctr" anchorCtr="0">
            <a:noAutofit/>
          </a:bodyPr>
          <a:lstStyle/>
          <a:p>
            <a:pPr lvl="0" defTabSz="800100">
              <a:lnSpc>
                <a:spcPct val="90000"/>
              </a:lnSpc>
              <a:spcAft>
                <a:spcPct val="35000"/>
              </a:spcAft>
            </a:pPr>
            <a:r>
              <a:rPr lang="cs-CZ" sz="1600" b="1" dirty="0" smtClean="0">
                <a:solidFill>
                  <a:srgbClr val="FFFFFF"/>
                </a:solidFill>
              </a:rPr>
              <a:t>Hlavní aktivita: podpora malých a středních podnikatelů</a:t>
            </a:r>
            <a:endParaRPr lang="en-GB" sz="1600" b="1" u="none" kern="1200" dirty="0">
              <a:solidFill>
                <a:srgbClr val="FFFFFF"/>
              </a:solidFill>
            </a:endParaRPr>
          </a:p>
        </p:txBody>
      </p:sp>
      <p:sp>
        <p:nvSpPr>
          <p:cNvPr id="15" name="Volný tvar 14"/>
          <p:cNvSpPr/>
          <p:nvPr/>
        </p:nvSpPr>
        <p:spPr>
          <a:xfrm>
            <a:off x="539552" y="3212976"/>
            <a:ext cx="7344816" cy="432048"/>
          </a:xfrm>
          <a:custGeom>
            <a:avLst/>
            <a:gdLst>
              <a:gd name="connsiteX0" fmla="*/ 0 w 7423580"/>
              <a:gd name="connsiteY0" fmla="*/ 54099 h 540989"/>
              <a:gd name="connsiteX1" fmla="*/ 15845 w 7423580"/>
              <a:gd name="connsiteY1" fmla="*/ 15845 h 540989"/>
              <a:gd name="connsiteX2" fmla="*/ 54099 w 7423580"/>
              <a:gd name="connsiteY2" fmla="*/ 0 h 540989"/>
              <a:gd name="connsiteX3" fmla="*/ 7369481 w 7423580"/>
              <a:gd name="connsiteY3" fmla="*/ 0 h 540989"/>
              <a:gd name="connsiteX4" fmla="*/ 7407735 w 7423580"/>
              <a:gd name="connsiteY4" fmla="*/ 15845 h 540989"/>
              <a:gd name="connsiteX5" fmla="*/ 7423580 w 7423580"/>
              <a:gd name="connsiteY5" fmla="*/ 54099 h 540989"/>
              <a:gd name="connsiteX6" fmla="*/ 7423580 w 7423580"/>
              <a:gd name="connsiteY6" fmla="*/ 486890 h 540989"/>
              <a:gd name="connsiteX7" fmla="*/ 7407735 w 7423580"/>
              <a:gd name="connsiteY7" fmla="*/ 525144 h 540989"/>
              <a:gd name="connsiteX8" fmla="*/ 7369481 w 7423580"/>
              <a:gd name="connsiteY8" fmla="*/ 540989 h 540989"/>
              <a:gd name="connsiteX9" fmla="*/ 54099 w 7423580"/>
              <a:gd name="connsiteY9" fmla="*/ 540989 h 540989"/>
              <a:gd name="connsiteX10" fmla="*/ 15845 w 7423580"/>
              <a:gd name="connsiteY10" fmla="*/ 525144 h 540989"/>
              <a:gd name="connsiteX11" fmla="*/ 0 w 7423580"/>
              <a:gd name="connsiteY11" fmla="*/ 486890 h 540989"/>
              <a:gd name="connsiteX12" fmla="*/ 0 w 7423580"/>
              <a:gd name="connsiteY12" fmla="*/ 54099 h 54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23580" h="540989">
                <a:moveTo>
                  <a:pt x="0" y="54099"/>
                </a:moveTo>
                <a:cubicBezTo>
                  <a:pt x="0" y="39751"/>
                  <a:pt x="5700" y="25991"/>
                  <a:pt x="15845" y="15845"/>
                </a:cubicBezTo>
                <a:cubicBezTo>
                  <a:pt x="25991" y="5699"/>
                  <a:pt x="39751" y="0"/>
                  <a:pt x="54099" y="0"/>
                </a:cubicBezTo>
                <a:lnTo>
                  <a:pt x="7369481" y="0"/>
                </a:lnTo>
                <a:cubicBezTo>
                  <a:pt x="7383829" y="0"/>
                  <a:pt x="7397589" y="5700"/>
                  <a:pt x="7407735" y="15845"/>
                </a:cubicBezTo>
                <a:cubicBezTo>
                  <a:pt x="7417881" y="25991"/>
                  <a:pt x="7423580" y="39751"/>
                  <a:pt x="7423580" y="54099"/>
                </a:cubicBezTo>
                <a:lnTo>
                  <a:pt x="7423580" y="486890"/>
                </a:lnTo>
                <a:cubicBezTo>
                  <a:pt x="7423580" y="501238"/>
                  <a:pt x="7417880" y="514998"/>
                  <a:pt x="7407735" y="525144"/>
                </a:cubicBezTo>
                <a:cubicBezTo>
                  <a:pt x="7397589" y="535290"/>
                  <a:pt x="7383829" y="540989"/>
                  <a:pt x="7369481" y="540989"/>
                </a:cubicBezTo>
                <a:lnTo>
                  <a:pt x="54099" y="540989"/>
                </a:lnTo>
                <a:cubicBezTo>
                  <a:pt x="39751" y="540989"/>
                  <a:pt x="25991" y="535289"/>
                  <a:pt x="15845" y="525144"/>
                </a:cubicBezTo>
                <a:cubicBezTo>
                  <a:pt x="5699" y="514998"/>
                  <a:pt x="0" y="501238"/>
                  <a:pt x="0" y="486890"/>
                </a:cubicBezTo>
                <a:lnTo>
                  <a:pt x="0" y="54099"/>
                </a:lnTo>
                <a:close/>
              </a:path>
            </a:pathLst>
          </a:custGeom>
          <a:solidFill>
            <a:srgbClr val="C00000">
              <a:alpha val="8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8000" tIns="38705" rIns="50135" bIns="38705" numCol="1" spcCol="1270" anchor="ctr" anchorCtr="0">
            <a:noAutofit/>
          </a:bodyPr>
          <a:lstStyle/>
          <a:p>
            <a:pPr lvl="0" defTabSz="800100">
              <a:lnSpc>
                <a:spcPct val="90000"/>
              </a:lnSpc>
              <a:spcAft>
                <a:spcPct val="35000"/>
              </a:spcAft>
            </a:pPr>
            <a:r>
              <a:rPr lang="cs-CZ" sz="1600" b="1" dirty="0" smtClean="0">
                <a:solidFill>
                  <a:srgbClr val="FFFFFF"/>
                </a:solidFill>
              </a:rPr>
              <a:t>Doplňující činnost: podpora obcí, financování municipální infrastruktury</a:t>
            </a:r>
            <a:endParaRPr lang="en-GB" sz="1600" b="1" u="none" kern="1200" dirty="0">
              <a:solidFill>
                <a:srgbClr val="FFFFFF"/>
              </a:solidFill>
            </a:endParaRPr>
          </a:p>
        </p:txBody>
      </p:sp>
      <p:sp>
        <p:nvSpPr>
          <p:cNvPr id="16" name="Volný tvar 15"/>
          <p:cNvSpPr/>
          <p:nvPr/>
        </p:nvSpPr>
        <p:spPr>
          <a:xfrm>
            <a:off x="539552" y="3933056"/>
            <a:ext cx="2088232" cy="432048"/>
          </a:xfrm>
          <a:custGeom>
            <a:avLst/>
            <a:gdLst>
              <a:gd name="connsiteX0" fmla="*/ 0 w 7423580"/>
              <a:gd name="connsiteY0" fmla="*/ 54099 h 540989"/>
              <a:gd name="connsiteX1" fmla="*/ 15845 w 7423580"/>
              <a:gd name="connsiteY1" fmla="*/ 15845 h 540989"/>
              <a:gd name="connsiteX2" fmla="*/ 54099 w 7423580"/>
              <a:gd name="connsiteY2" fmla="*/ 0 h 540989"/>
              <a:gd name="connsiteX3" fmla="*/ 7369481 w 7423580"/>
              <a:gd name="connsiteY3" fmla="*/ 0 h 540989"/>
              <a:gd name="connsiteX4" fmla="*/ 7407735 w 7423580"/>
              <a:gd name="connsiteY4" fmla="*/ 15845 h 540989"/>
              <a:gd name="connsiteX5" fmla="*/ 7423580 w 7423580"/>
              <a:gd name="connsiteY5" fmla="*/ 54099 h 540989"/>
              <a:gd name="connsiteX6" fmla="*/ 7423580 w 7423580"/>
              <a:gd name="connsiteY6" fmla="*/ 486890 h 540989"/>
              <a:gd name="connsiteX7" fmla="*/ 7407735 w 7423580"/>
              <a:gd name="connsiteY7" fmla="*/ 525144 h 540989"/>
              <a:gd name="connsiteX8" fmla="*/ 7369481 w 7423580"/>
              <a:gd name="connsiteY8" fmla="*/ 540989 h 540989"/>
              <a:gd name="connsiteX9" fmla="*/ 54099 w 7423580"/>
              <a:gd name="connsiteY9" fmla="*/ 540989 h 540989"/>
              <a:gd name="connsiteX10" fmla="*/ 15845 w 7423580"/>
              <a:gd name="connsiteY10" fmla="*/ 525144 h 540989"/>
              <a:gd name="connsiteX11" fmla="*/ 0 w 7423580"/>
              <a:gd name="connsiteY11" fmla="*/ 486890 h 540989"/>
              <a:gd name="connsiteX12" fmla="*/ 0 w 7423580"/>
              <a:gd name="connsiteY12" fmla="*/ 54099 h 54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23580" h="540989">
                <a:moveTo>
                  <a:pt x="0" y="54099"/>
                </a:moveTo>
                <a:cubicBezTo>
                  <a:pt x="0" y="39751"/>
                  <a:pt x="5700" y="25991"/>
                  <a:pt x="15845" y="15845"/>
                </a:cubicBezTo>
                <a:cubicBezTo>
                  <a:pt x="25991" y="5699"/>
                  <a:pt x="39751" y="0"/>
                  <a:pt x="54099" y="0"/>
                </a:cubicBezTo>
                <a:lnTo>
                  <a:pt x="7369481" y="0"/>
                </a:lnTo>
                <a:cubicBezTo>
                  <a:pt x="7383829" y="0"/>
                  <a:pt x="7397589" y="5700"/>
                  <a:pt x="7407735" y="15845"/>
                </a:cubicBezTo>
                <a:cubicBezTo>
                  <a:pt x="7417881" y="25991"/>
                  <a:pt x="7423580" y="39751"/>
                  <a:pt x="7423580" y="54099"/>
                </a:cubicBezTo>
                <a:lnTo>
                  <a:pt x="7423580" y="486890"/>
                </a:lnTo>
                <a:cubicBezTo>
                  <a:pt x="7423580" y="501238"/>
                  <a:pt x="7417880" y="514998"/>
                  <a:pt x="7407735" y="525144"/>
                </a:cubicBezTo>
                <a:cubicBezTo>
                  <a:pt x="7397589" y="535290"/>
                  <a:pt x="7383829" y="540989"/>
                  <a:pt x="7369481" y="540989"/>
                </a:cubicBezTo>
                <a:lnTo>
                  <a:pt x="54099" y="540989"/>
                </a:lnTo>
                <a:cubicBezTo>
                  <a:pt x="39751" y="540989"/>
                  <a:pt x="25991" y="535289"/>
                  <a:pt x="15845" y="525144"/>
                </a:cubicBezTo>
                <a:cubicBezTo>
                  <a:pt x="5699" y="514998"/>
                  <a:pt x="0" y="501238"/>
                  <a:pt x="0" y="486890"/>
                </a:cubicBezTo>
                <a:lnTo>
                  <a:pt x="0" y="54099"/>
                </a:lnTo>
                <a:close/>
              </a:path>
            </a:pathLst>
          </a:custGeom>
          <a:solidFill>
            <a:srgbClr val="C00000">
              <a:alpha val="8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8000" tIns="38705" rIns="50135" bIns="38705" numCol="1" spcCol="1270" anchor="ctr" anchorCtr="0">
            <a:noAutofit/>
          </a:bodyPr>
          <a:lstStyle/>
          <a:p>
            <a:pPr lvl="0" defTabSz="800100">
              <a:lnSpc>
                <a:spcPct val="90000"/>
              </a:lnSpc>
              <a:spcAft>
                <a:spcPct val="35000"/>
              </a:spcAft>
            </a:pPr>
            <a:r>
              <a:rPr lang="cs-CZ" sz="1600" b="1" dirty="0" smtClean="0">
                <a:solidFill>
                  <a:srgbClr val="FFFFFF"/>
                </a:solidFill>
              </a:rPr>
              <a:t>Zaměření aktivit</a:t>
            </a:r>
            <a:endParaRPr lang="en-GB" sz="1600" b="1" u="none" kern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5049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00808"/>
            <a:ext cx="8352927" cy="4464496"/>
          </a:xfrm>
        </p:spPr>
        <p:txBody>
          <a:bodyPr/>
          <a:lstStyle/>
          <a:p>
            <a:pPr marL="265113" indent="-265113">
              <a:buNone/>
            </a:pPr>
            <a:endParaRPr lang="cs-CZ" sz="1600" b="1" dirty="0" smtClean="0"/>
          </a:p>
          <a:p>
            <a:pPr marL="265113" indent="-265113">
              <a:buNone/>
            </a:pPr>
            <a:endParaRPr lang="cs-CZ" sz="1600" b="1" dirty="0" smtClean="0"/>
          </a:p>
          <a:p>
            <a:pPr marL="265113" indent="-265113">
              <a:buNone/>
            </a:pPr>
            <a:endParaRPr lang="cs-CZ" sz="1600" b="1" dirty="0" smtClean="0"/>
          </a:p>
          <a:p>
            <a:pPr marL="265113" indent="-265113">
              <a:buNone/>
            </a:pPr>
            <a:endParaRPr lang="cs-CZ" sz="1600" b="1" dirty="0" smtClean="0"/>
          </a:p>
          <a:p>
            <a:pPr marL="265113" indent="-265113">
              <a:buNone/>
            </a:pPr>
            <a:endParaRPr lang="cs-CZ" sz="1600" b="1" dirty="0" smtClean="0"/>
          </a:p>
          <a:p>
            <a:pPr marL="265113" indent="-265113">
              <a:buNone/>
            </a:pPr>
            <a:endParaRPr lang="en-GB" sz="1600" dirty="0" smtClean="0"/>
          </a:p>
          <a:p>
            <a:pPr marL="265113" indent="-265113">
              <a:buNone/>
            </a:pPr>
            <a:endParaRPr lang="en-GB" sz="1600" dirty="0" smtClean="0"/>
          </a:p>
          <a:p>
            <a:pPr marL="265113" indent="-265113">
              <a:buFont typeface="Wingdings" pitchFamily="2" charset="2"/>
              <a:buChar char="§"/>
            </a:pPr>
            <a:endParaRPr lang="cs-CZ" sz="1600" dirty="0" smtClean="0"/>
          </a:p>
          <a:p>
            <a:pPr marL="265113" indent="-265113">
              <a:buFont typeface="Wingdings" pitchFamily="2" charset="2"/>
              <a:buChar char="§"/>
            </a:pPr>
            <a:endParaRPr lang="cs-CZ" sz="1600" dirty="0" smtClean="0"/>
          </a:p>
          <a:p>
            <a:pPr marL="265113" indent="-265113">
              <a:buFont typeface="Wingdings" pitchFamily="2" charset="2"/>
              <a:buChar char="§"/>
            </a:pPr>
            <a:endParaRPr lang="cs-CZ" sz="1600" dirty="0" smtClean="0"/>
          </a:p>
          <a:p>
            <a:pPr marL="265113" indent="-265113">
              <a:buNone/>
            </a:pPr>
            <a:r>
              <a:rPr lang="en-GB" sz="1600" dirty="0" smtClean="0"/>
              <a:t/>
            </a:r>
            <a:br>
              <a:rPr lang="en-GB" sz="1600" dirty="0" smtClean="0"/>
            </a:br>
            <a:endParaRPr lang="cs-CZ" sz="1600" u="sng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65113" indent="-265113">
              <a:buFont typeface="Wingdings" pitchFamily="2" charset="2"/>
              <a:buChar char="§"/>
            </a:pPr>
            <a:endParaRPr lang="en-GB" sz="1600" u="sng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65113" indent="-265113">
              <a:buFont typeface="Wingdings" pitchFamily="2" charset="2"/>
              <a:buChar char="§"/>
            </a:pPr>
            <a:endParaRPr lang="en-GB" sz="1600" u="sng" dirty="0" smtClean="0"/>
          </a:p>
          <a:p>
            <a:pPr marL="265113" indent="-265113">
              <a:buNone/>
            </a:pPr>
            <a:endParaRPr lang="en-GB" sz="1600" u="sng" dirty="0" smtClean="0"/>
          </a:p>
          <a:p>
            <a:pPr marL="265113" indent="-265113">
              <a:buNone/>
            </a:pPr>
            <a:endParaRPr lang="cs-CZ" sz="1600" u="sng" dirty="0" smtClean="0"/>
          </a:p>
          <a:p>
            <a:pPr marL="265113" indent="-265113">
              <a:buNone/>
            </a:pPr>
            <a:r>
              <a:rPr lang="cs-CZ" sz="1600" u="sng" dirty="0" smtClean="0"/>
              <a:t>     </a:t>
            </a:r>
            <a:endParaRPr lang="cs-CZ" sz="16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3590B-54E3-4A0C-89E1-CB137B0F60E1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467544" y="1124744"/>
            <a:ext cx="8059739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cs-CZ" sz="2400" b="1" dirty="0" smtClean="0"/>
              <a:t>ČMZRB – 25 let podpory podnikání</a:t>
            </a:r>
            <a:endParaRPr lang="en-GB" sz="2400" b="1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10" name="Volný tvar 9"/>
          <p:cNvSpPr/>
          <p:nvPr/>
        </p:nvSpPr>
        <p:spPr>
          <a:xfrm>
            <a:off x="611560" y="1700808"/>
            <a:ext cx="5112568" cy="479513"/>
          </a:xfrm>
          <a:custGeom>
            <a:avLst/>
            <a:gdLst>
              <a:gd name="connsiteX0" fmla="*/ 0 w 7423580"/>
              <a:gd name="connsiteY0" fmla="*/ 54099 h 540989"/>
              <a:gd name="connsiteX1" fmla="*/ 15845 w 7423580"/>
              <a:gd name="connsiteY1" fmla="*/ 15845 h 540989"/>
              <a:gd name="connsiteX2" fmla="*/ 54099 w 7423580"/>
              <a:gd name="connsiteY2" fmla="*/ 0 h 540989"/>
              <a:gd name="connsiteX3" fmla="*/ 7369481 w 7423580"/>
              <a:gd name="connsiteY3" fmla="*/ 0 h 540989"/>
              <a:gd name="connsiteX4" fmla="*/ 7407735 w 7423580"/>
              <a:gd name="connsiteY4" fmla="*/ 15845 h 540989"/>
              <a:gd name="connsiteX5" fmla="*/ 7423580 w 7423580"/>
              <a:gd name="connsiteY5" fmla="*/ 54099 h 540989"/>
              <a:gd name="connsiteX6" fmla="*/ 7423580 w 7423580"/>
              <a:gd name="connsiteY6" fmla="*/ 486890 h 540989"/>
              <a:gd name="connsiteX7" fmla="*/ 7407735 w 7423580"/>
              <a:gd name="connsiteY7" fmla="*/ 525144 h 540989"/>
              <a:gd name="connsiteX8" fmla="*/ 7369481 w 7423580"/>
              <a:gd name="connsiteY8" fmla="*/ 540989 h 540989"/>
              <a:gd name="connsiteX9" fmla="*/ 54099 w 7423580"/>
              <a:gd name="connsiteY9" fmla="*/ 540989 h 540989"/>
              <a:gd name="connsiteX10" fmla="*/ 15845 w 7423580"/>
              <a:gd name="connsiteY10" fmla="*/ 525144 h 540989"/>
              <a:gd name="connsiteX11" fmla="*/ 0 w 7423580"/>
              <a:gd name="connsiteY11" fmla="*/ 486890 h 540989"/>
              <a:gd name="connsiteX12" fmla="*/ 0 w 7423580"/>
              <a:gd name="connsiteY12" fmla="*/ 54099 h 54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23580" h="540989">
                <a:moveTo>
                  <a:pt x="0" y="54099"/>
                </a:moveTo>
                <a:cubicBezTo>
                  <a:pt x="0" y="39751"/>
                  <a:pt x="5700" y="25991"/>
                  <a:pt x="15845" y="15845"/>
                </a:cubicBezTo>
                <a:cubicBezTo>
                  <a:pt x="25991" y="5699"/>
                  <a:pt x="39751" y="0"/>
                  <a:pt x="54099" y="0"/>
                </a:cubicBezTo>
                <a:lnTo>
                  <a:pt x="7369481" y="0"/>
                </a:lnTo>
                <a:cubicBezTo>
                  <a:pt x="7383829" y="0"/>
                  <a:pt x="7397589" y="5700"/>
                  <a:pt x="7407735" y="15845"/>
                </a:cubicBezTo>
                <a:cubicBezTo>
                  <a:pt x="7417881" y="25991"/>
                  <a:pt x="7423580" y="39751"/>
                  <a:pt x="7423580" y="54099"/>
                </a:cubicBezTo>
                <a:lnTo>
                  <a:pt x="7423580" y="486890"/>
                </a:lnTo>
                <a:cubicBezTo>
                  <a:pt x="7423580" y="501238"/>
                  <a:pt x="7417880" y="514998"/>
                  <a:pt x="7407735" y="525144"/>
                </a:cubicBezTo>
                <a:cubicBezTo>
                  <a:pt x="7397589" y="535290"/>
                  <a:pt x="7383829" y="540989"/>
                  <a:pt x="7369481" y="540989"/>
                </a:cubicBezTo>
                <a:lnTo>
                  <a:pt x="54099" y="540989"/>
                </a:lnTo>
                <a:cubicBezTo>
                  <a:pt x="39751" y="540989"/>
                  <a:pt x="25991" y="535289"/>
                  <a:pt x="15845" y="525144"/>
                </a:cubicBezTo>
                <a:cubicBezTo>
                  <a:pt x="5699" y="514998"/>
                  <a:pt x="0" y="501238"/>
                  <a:pt x="0" y="486890"/>
                </a:cubicBezTo>
                <a:lnTo>
                  <a:pt x="0" y="54099"/>
                </a:lnTo>
                <a:close/>
              </a:path>
            </a:pathLst>
          </a:custGeom>
          <a:solidFill>
            <a:srgbClr val="C00000">
              <a:alpha val="8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8000" tIns="38705" rIns="50135" bIns="38705" numCol="1" spcCol="1270" anchor="ctr" anchorCtr="0">
            <a:noAutofit/>
          </a:bodyPr>
          <a:lstStyle/>
          <a:p>
            <a:pPr lvl="0" defTabSz="800100">
              <a:lnSpc>
                <a:spcPct val="90000"/>
              </a:lnSpc>
              <a:spcAft>
                <a:spcPct val="35000"/>
              </a:spcAft>
            </a:pPr>
            <a:r>
              <a:rPr lang="cs-CZ" sz="1600" b="1" dirty="0" smtClean="0">
                <a:solidFill>
                  <a:srgbClr val="FFFFFF"/>
                </a:solidFill>
              </a:rPr>
              <a:t>Od svého vzniku do srpna 2017 ČMZRB poskytla</a:t>
            </a:r>
            <a:endParaRPr lang="en-GB" sz="1600" b="1" u="none" kern="1200" dirty="0">
              <a:solidFill>
                <a:srgbClr val="FFFFFF"/>
              </a:solidFill>
            </a:endParaRPr>
          </a:p>
        </p:txBody>
      </p:sp>
      <p:sp>
        <p:nvSpPr>
          <p:cNvPr id="35" name="Volný tvar 34"/>
          <p:cNvSpPr/>
          <p:nvPr/>
        </p:nvSpPr>
        <p:spPr>
          <a:xfrm>
            <a:off x="611560" y="4077072"/>
            <a:ext cx="2664296" cy="479513"/>
          </a:xfrm>
          <a:custGeom>
            <a:avLst/>
            <a:gdLst>
              <a:gd name="connsiteX0" fmla="*/ 0 w 7423580"/>
              <a:gd name="connsiteY0" fmla="*/ 54099 h 540989"/>
              <a:gd name="connsiteX1" fmla="*/ 15845 w 7423580"/>
              <a:gd name="connsiteY1" fmla="*/ 15845 h 540989"/>
              <a:gd name="connsiteX2" fmla="*/ 54099 w 7423580"/>
              <a:gd name="connsiteY2" fmla="*/ 0 h 540989"/>
              <a:gd name="connsiteX3" fmla="*/ 7369481 w 7423580"/>
              <a:gd name="connsiteY3" fmla="*/ 0 h 540989"/>
              <a:gd name="connsiteX4" fmla="*/ 7407735 w 7423580"/>
              <a:gd name="connsiteY4" fmla="*/ 15845 h 540989"/>
              <a:gd name="connsiteX5" fmla="*/ 7423580 w 7423580"/>
              <a:gd name="connsiteY5" fmla="*/ 54099 h 540989"/>
              <a:gd name="connsiteX6" fmla="*/ 7423580 w 7423580"/>
              <a:gd name="connsiteY6" fmla="*/ 486890 h 540989"/>
              <a:gd name="connsiteX7" fmla="*/ 7407735 w 7423580"/>
              <a:gd name="connsiteY7" fmla="*/ 525144 h 540989"/>
              <a:gd name="connsiteX8" fmla="*/ 7369481 w 7423580"/>
              <a:gd name="connsiteY8" fmla="*/ 540989 h 540989"/>
              <a:gd name="connsiteX9" fmla="*/ 54099 w 7423580"/>
              <a:gd name="connsiteY9" fmla="*/ 540989 h 540989"/>
              <a:gd name="connsiteX10" fmla="*/ 15845 w 7423580"/>
              <a:gd name="connsiteY10" fmla="*/ 525144 h 540989"/>
              <a:gd name="connsiteX11" fmla="*/ 0 w 7423580"/>
              <a:gd name="connsiteY11" fmla="*/ 486890 h 540989"/>
              <a:gd name="connsiteX12" fmla="*/ 0 w 7423580"/>
              <a:gd name="connsiteY12" fmla="*/ 54099 h 54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23580" h="540989">
                <a:moveTo>
                  <a:pt x="0" y="54099"/>
                </a:moveTo>
                <a:cubicBezTo>
                  <a:pt x="0" y="39751"/>
                  <a:pt x="5700" y="25991"/>
                  <a:pt x="15845" y="15845"/>
                </a:cubicBezTo>
                <a:cubicBezTo>
                  <a:pt x="25991" y="5699"/>
                  <a:pt x="39751" y="0"/>
                  <a:pt x="54099" y="0"/>
                </a:cubicBezTo>
                <a:lnTo>
                  <a:pt x="7369481" y="0"/>
                </a:lnTo>
                <a:cubicBezTo>
                  <a:pt x="7383829" y="0"/>
                  <a:pt x="7397589" y="5700"/>
                  <a:pt x="7407735" y="15845"/>
                </a:cubicBezTo>
                <a:cubicBezTo>
                  <a:pt x="7417881" y="25991"/>
                  <a:pt x="7423580" y="39751"/>
                  <a:pt x="7423580" y="54099"/>
                </a:cubicBezTo>
                <a:lnTo>
                  <a:pt x="7423580" y="486890"/>
                </a:lnTo>
                <a:cubicBezTo>
                  <a:pt x="7423580" y="501238"/>
                  <a:pt x="7417880" y="514998"/>
                  <a:pt x="7407735" y="525144"/>
                </a:cubicBezTo>
                <a:cubicBezTo>
                  <a:pt x="7397589" y="535290"/>
                  <a:pt x="7383829" y="540989"/>
                  <a:pt x="7369481" y="540989"/>
                </a:cubicBezTo>
                <a:lnTo>
                  <a:pt x="54099" y="540989"/>
                </a:lnTo>
                <a:cubicBezTo>
                  <a:pt x="39751" y="540989"/>
                  <a:pt x="25991" y="535289"/>
                  <a:pt x="15845" y="525144"/>
                </a:cubicBezTo>
                <a:cubicBezTo>
                  <a:pt x="5699" y="514998"/>
                  <a:pt x="0" y="501238"/>
                  <a:pt x="0" y="486890"/>
                </a:cubicBezTo>
                <a:lnTo>
                  <a:pt x="0" y="54099"/>
                </a:lnTo>
                <a:close/>
              </a:path>
            </a:pathLst>
          </a:custGeom>
          <a:solidFill>
            <a:srgbClr val="C00000">
              <a:alpha val="8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8000" tIns="38705" rIns="50135" bIns="38705" numCol="1" spcCol="1270" anchor="ctr" anchorCtr="0">
            <a:noAutofit/>
          </a:bodyPr>
          <a:lstStyle/>
          <a:p>
            <a:pPr lvl="0" defTabSz="800100">
              <a:lnSpc>
                <a:spcPct val="90000"/>
              </a:lnSpc>
              <a:spcAft>
                <a:spcPct val="35000"/>
              </a:spcAft>
            </a:pPr>
            <a:r>
              <a:rPr lang="cs-CZ" sz="1600" b="1" dirty="0" smtClean="0">
                <a:solidFill>
                  <a:srgbClr val="FFFFFF"/>
                </a:solidFill>
              </a:rPr>
              <a:t>Celkový objem podpory</a:t>
            </a:r>
            <a:endParaRPr lang="en-GB" sz="1600" b="1" u="none" kern="1200" dirty="0">
              <a:solidFill>
                <a:srgbClr val="FFFFFF"/>
              </a:solidFill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467544" y="2276872"/>
            <a:ext cx="770485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cs-CZ" sz="1400" kern="0" dirty="0" smtClean="0"/>
              <a:t>26 000 záruk pro 15 tisíc klientů 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cs-CZ" sz="1400" kern="0" dirty="0" smtClean="0"/>
              <a:t>7 400 úvěrů pro 7 tisíc klientů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cs-CZ" sz="1400" kern="0" dirty="0" smtClean="0"/>
              <a:t>23 000 finančních příspěvků pro 15 tisíc klientů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cs-CZ" sz="1400" kern="0" dirty="0" smtClean="0"/>
              <a:t>10 000 dotací v programu Panel na úhradu úroků pro 8 tisíc klientů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cs-CZ" sz="1400" kern="0" dirty="0" smtClean="0"/>
              <a:t>14 000 půjček na bydlení a řešení následků povodní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cs-CZ" sz="1400" kern="0" dirty="0" smtClean="0"/>
              <a:t>v současnosti máme více než 26 000 aktivních klientů </a:t>
            </a:r>
            <a:endParaRPr lang="cs-CZ" sz="1400" dirty="0"/>
          </a:p>
        </p:txBody>
      </p:sp>
      <p:sp>
        <p:nvSpPr>
          <p:cNvPr id="36" name="Obdélník 35"/>
          <p:cNvSpPr/>
          <p:nvPr/>
        </p:nvSpPr>
        <p:spPr>
          <a:xfrm>
            <a:off x="467544" y="4653136"/>
            <a:ext cx="7920880" cy="56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cs-CZ" sz="1400" kern="0" dirty="0" smtClean="0"/>
              <a:t>104 mld. Kč poskytnutých záruk a zvýhodněných úvěrů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cs-CZ" sz="1400" kern="0" dirty="0" smtClean="0"/>
              <a:t>152,7 mld. Kč distribuovaných v roli finančního manažera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804248" y="6237312"/>
            <a:ext cx="1822450" cy="457200"/>
          </a:xfrm>
        </p:spPr>
        <p:txBody>
          <a:bodyPr/>
          <a:lstStyle/>
          <a:p>
            <a:fld id="{00B3590B-54E3-4A0C-89E1-CB137B0F60E1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11" name="Nadpis 1"/>
          <p:cNvSpPr txBox="1">
            <a:spLocks/>
          </p:cNvSpPr>
          <p:nvPr/>
        </p:nvSpPr>
        <p:spPr bwMode="auto">
          <a:xfrm>
            <a:off x="472701" y="1124744"/>
            <a:ext cx="8059739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 smtClean="0">
                <a:latin typeface="+mj-lt"/>
                <a:ea typeface="+mj-ea"/>
                <a:cs typeface="+mj-cs"/>
              </a:rPr>
              <a:t>Program ZÁRUKA 2015 až 2023</a:t>
            </a:r>
            <a:endParaRPr lang="en-US" sz="2400" b="1" kern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12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972747"/>
            <a:ext cx="8208912" cy="1844567"/>
          </a:xfrm>
        </p:spPr>
        <p:txBody>
          <a:bodyPr/>
          <a:lstStyle/>
          <a:p>
            <a:pPr marL="446088" lvl="1" eaLnBrk="0" hangingPunct="0">
              <a:buFont typeface="Wingdings" pitchFamily="2" charset="2"/>
              <a:buChar char="q"/>
              <a:defRPr/>
            </a:pPr>
            <a:endParaRPr lang="cs-CZ" sz="1600" b="1" dirty="0" smtClean="0">
              <a:latin typeface="Arial" charset="0"/>
              <a:ea typeface="+mn-ea"/>
              <a:cs typeface="+mn-cs"/>
            </a:endParaRPr>
          </a:p>
          <a:p>
            <a:pPr lvl="1" eaLnBrk="0" hangingPunct="0">
              <a:buFont typeface="Wingdings" panose="05000000000000000000" pitchFamily="2" charset="2"/>
              <a:buChar char="ü"/>
              <a:defRPr/>
            </a:pPr>
            <a:r>
              <a:rPr lang="cs-CZ" sz="1400" dirty="0" smtClean="0">
                <a:latin typeface="Arial" charset="0"/>
                <a:ea typeface="+mn-ea"/>
                <a:cs typeface="+mn-cs"/>
              </a:rPr>
              <a:t>za investiční nebo provozní úvěr (do 4 mil. Kč), výše záruky až 70 % jistiny úvěru</a:t>
            </a:r>
          </a:p>
          <a:p>
            <a:pPr lvl="1" eaLnBrk="0" hangingPunct="0">
              <a:buFont typeface="Wingdings" panose="05000000000000000000" pitchFamily="2" charset="2"/>
              <a:buChar char="ü"/>
              <a:defRPr/>
            </a:pPr>
            <a:r>
              <a:rPr lang="cs-CZ" sz="1400" dirty="0" smtClean="0">
                <a:latin typeface="Arial" charset="0"/>
                <a:ea typeface="+mn-ea"/>
                <a:cs typeface="+mn-cs"/>
              </a:rPr>
              <a:t>spolupráce s 13 bankami</a:t>
            </a:r>
          </a:p>
          <a:p>
            <a:pPr lvl="1" eaLnBrk="0" hangingPunct="0">
              <a:buFont typeface="Wingdings" panose="05000000000000000000" pitchFamily="2" charset="2"/>
              <a:buChar char="ü"/>
              <a:defRPr/>
            </a:pPr>
            <a:r>
              <a:rPr lang="cs-CZ" sz="1400" dirty="0" smtClean="0">
                <a:latin typeface="Arial" charset="0"/>
                <a:ea typeface="+mn-ea"/>
                <a:cs typeface="+mn-cs"/>
              </a:rPr>
              <a:t>bez poplatků</a:t>
            </a:r>
          </a:p>
          <a:p>
            <a:pPr lvl="1" eaLnBrk="0" hangingPunct="0">
              <a:buFont typeface="Wingdings" panose="05000000000000000000" pitchFamily="2" charset="2"/>
              <a:buChar char="ü"/>
              <a:defRPr/>
            </a:pPr>
            <a:r>
              <a:rPr lang="cs-CZ" sz="1400" dirty="0" smtClean="0">
                <a:latin typeface="Arial" charset="0"/>
                <a:ea typeface="+mn-ea"/>
                <a:cs typeface="+mn-cs"/>
              </a:rPr>
              <a:t>doba ručení až 6 let; režim de </a:t>
            </a:r>
            <a:r>
              <a:rPr lang="cs-CZ" sz="1400" dirty="0" err="1" smtClean="0">
                <a:latin typeface="Arial" charset="0"/>
                <a:ea typeface="+mn-ea"/>
                <a:cs typeface="+mn-cs"/>
              </a:rPr>
              <a:t>minimis</a:t>
            </a:r>
            <a:endParaRPr lang="cs-CZ" sz="1400" dirty="0" smtClean="0">
              <a:latin typeface="Arial" charset="0"/>
              <a:ea typeface="+mn-ea"/>
              <a:cs typeface="+mn-cs"/>
            </a:endParaRPr>
          </a:p>
          <a:p>
            <a:pPr lvl="1" eaLnBrk="0" hangingPunct="0">
              <a:buFont typeface="Wingdings" panose="05000000000000000000" pitchFamily="2" charset="2"/>
              <a:buChar char="ü"/>
              <a:defRPr/>
            </a:pPr>
            <a:r>
              <a:rPr lang="cs-CZ" sz="1400" b="1" dirty="0">
                <a:latin typeface="Arial" charset="0"/>
                <a:ea typeface="+mn-ea"/>
                <a:cs typeface="+mn-cs"/>
              </a:rPr>
              <a:t>k</a:t>
            </a:r>
            <a:r>
              <a:rPr lang="cs-CZ" sz="1400" b="1" dirty="0" smtClean="0">
                <a:latin typeface="Arial" charset="0"/>
                <a:ea typeface="+mn-ea"/>
                <a:cs typeface="+mn-cs"/>
              </a:rPr>
              <a:t>ombinace národního financování a EFSI</a:t>
            </a:r>
            <a:r>
              <a:rPr lang="cs-CZ" sz="1400" dirty="0" smtClean="0">
                <a:latin typeface="Arial" charset="0"/>
                <a:ea typeface="+mn-ea"/>
                <a:cs typeface="+mn-cs"/>
              </a:rPr>
              <a:t>: kapacita portfoliové části národního záručního programu navýšena díky spolupráci s EIF – protizáruka COSME na léta 2015 – 2018</a:t>
            </a:r>
          </a:p>
        </p:txBody>
      </p:sp>
      <p:pic>
        <p:nvPicPr>
          <p:cNvPr id="1027" name="Picture 3" descr="C:\Users\Downloads\lafantova\Downloads\juggle-1027150_1920.jpg"/>
          <p:cNvPicPr>
            <a:picLocks noChangeAspect="1" noChangeArrowheads="1"/>
          </p:cNvPicPr>
          <p:nvPr/>
        </p:nvPicPr>
        <p:blipFill>
          <a:blip r:embed="rId2" cstate="print"/>
          <a:srcRect l="26923" r="15385"/>
          <a:stretch>
            <a:fillRect/>
          </a:stretch>
        </p:blipFill>
        <p:spPr bwMode="auto">
          <a:xfrm>
            <a:off x="7715473" y="4623617"/>
            <a:ext cx="839170" cy="1454562"/>
          </a:xfrm>
          <a:prstGeom prst="rect">
            <a:avLst/>
          </a:prstGeom>
          <a:noFill/>
        </p:spPr>
      </p:pic>
      <p:sp>
        <p:nvSpPr>
          <p:cNvPr id="6" name="Volný tvar 5"/>
          <p:cNvSpPr/>
          <p:nvPr/>
        </p:nvSpPr>
        <p:spPr>
          <a:xfrm>
            <a:off x="539552" y="1725351"/>
            <a:ext cx="5112568" cy="479513"/>
          </a:xfrm>
          <a:custGeom>
            <a:avLst/>
            <a:gdLst>
              <a:gd name="connsiteX0" fmla="*/ 0 w 7423580"/>
              <a:gd name="connsiteY0" fmla="*/ 54099 h 540989"/>
              <a:gd name="connsiteX1" fmla="*/ 15845 w 7423580"/>
              <a:gd name="connsiteY1" fmla="*/ 15845 h 540989"/>
              <a:gd name="connsiteX2" fmla="*/ 54099 w 7423580"/>
              <a:gd name="connsiteY2" fmla="*/ 0 h 540989"/>
              <a:gd name="connsiteX3" fmla="*/ 7369481 w 7423580"/>
              <a:gd name="connsiteY3" fmla="*/ 0 h 540989"/>
              <a:gd name="connsiteX4" fmla="*/ 7407735 w 7423580"/>
              <a:gd name="connsiteY4" fmla="*/ 15845 h 540989"/>
              <a:gd name="connsiteX5" fmla="*/ 7423580 w 7423580"/>
              <a:gd name="connsiteY5" fmla="*/ 54099 h 540989"/>
              <a:gd name="connsiteX6" fmla="*/ 7423580 w 7423580"/>
              <a:gd name="connsiteY6" fmla="*/ 486890 h 540989"/>
              <a:gd name="connsiteX7" fmla="*/ 7407735 w 7423580"/>
              <a:gd name="connsiteY7" fmla="*/ 525144 h 540989"/>
              <a:gd name="connsiteX8" fmla="*/ 7369481 w 7423580"/>
              <a:gd name="connsiteY8" fmla="*/ 540989 h 540989"/>
              <a:gd name="connsiteX9" fmla="*/ 54099 w 7423580"/>
              <a:gd name="connsiteY9" fmla="*/ 540989 h 540989"/>
              <a:gd name="connsiteX10" fmla="*/ 15845 w 7423580"/>
              <a:gd name="connsiteY10" fmla="*/ 525144 h 540989"/>
              <a:gd name="connsiteX11" fmla="*/ 0 w 7423580"/>
              <a:gd name="connsiteY11" fmla="*/ 486890 h 540989"/>
              <a:gd name="connsiteX12" fmla="*/ 0 w 7423580"/>
              <a:gd name="connsiteY12" fmla="*/ 54099 h 54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23580" h="540989">
                <a:moveTo>
                  <a:pt x="0" y="54099"/>
                </a:moveTo>
                <a:cubicBezTo>
                  <a:pt x="0" y="39751"/>
                  <a:pt x="5700" y="25991"/>
                  <a:pt x="15845" y="15845"/>
                </a:cubicBezTo>
                <a:cubicBezTo>
                  <a:pt x="25991" y="5699"/>
                  <a:pt x="39751" y="0"/>
                  <a:pt x="54099" y="0"/>
                </a:cubicBezTo>
                <a:lnTo>
                  <a:pt x="7369481" y="0"/>
                </a:lnTo>
                <a:cubicBezTo>
                  <a:pt x="7383829" y="0"/>
                  <a:pt x="7397589" y="5700"/>
                  <a:pt x="7407735" y="15845"/>
                </a:cubicBezTo>
                <a:cubicBezTo>
                  <a:pt x="7417881" y="25991"/>
                  <a:pt x="7423580" y="39751"/>
                  <a:pt x="7423580" y="54099"/>
                </a:cubicBezTo>
                <a:lnTo>
                  <a:pt x="7423580" y="486890"/>
                </a:lnTo>
                <a:cubicBezTo>
                  <a:pt x="7423580" y="501238"/>
                  <a:pt x="7417880" y="514998"/>
                  <a:pt x="7407735" y="525144"/>
                </a:cubicBezTo>
                <a:cubicBezTo>
                  <a:pt x="7397589" y="535290"/>
                  <a:pt x="7383829" y="540989"/>
                  <a:pt x="7369481" y="540989"/>
                </a:cubicBezTo>
                <a:lnTo>
                  <a:pt x="54099" y="540989"/>
                </a:lnTo>
                <a:cubicBezTo>
                  <a:pt x="39751" y="540989"/>
                  <a:pt x="25991" y="535289"/>
                  <a:pt x="15845" y="525144"/>
                </a:cubicBezTo>
                <a:cubicBezTo>
                  <a:pt x="5699" y="514998"/>
                  <a:pt x="0" y="501238"/>
                  <a:pt x="0" y="486890"/>
                </a:cubicBezTo>
                <a:lnTo>
                  <a:pt x="0" y="54099"/>
                </a:lnTo>
                <a:close/>
              </a:path>
            </a:pathLst>
          </a:custGeom>
          <a:solidFill>
            <a:srgbClr val="C00000">
              <a:alpha val="8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8000" tIns="38705" rIns="50135" bIns="38705" numCol="1" spcCol="1270" anchor="ctr" anchorCtr="0">
            <a:noAutofit/>
          </a:bodyPr>
          <a:lstStyle/>
          <a:p>
            <a:pPr lvl="0" defTabSz="800100">
              <a:lnSpc>
                <a:spcPct val="90000"/>
              </a:lnSpc>
              <a:spcAft>
                <a:spcPct val="35000"/>
              </a:spcAft>
            </a:pPr>
            <a:r>
              <a:rPr lang="cs-CZ" sz="1600" b="1" dirty="0">
                <a:solidFill>
                  <a:srgbClr val="FFFFFF"/>
                </a:solidFill>
                <a:latin typeface="Arial" charset="0"/>
              </a:rPr>
              <a:t>P</a:t>
            </a:r>
            <a:r>
              <a:rPr lang="cs-CZ" sz="1600" b="1" dirty="0" smtClean="0">
                <a:solidFill>
                  <a:srgbClr val="FFFFFF"/>
                </a:solidFill>
                <a:latin typeface="Arial" charset="0"/>
              </a:rPr>
              <a:t>ortfoliová záruka pro malé podnikatele</a:t>
            </a:r>
            <a:endParaRPr lang="en-GB" sz="1600" b="1" u="none" kern="1200" dirty="0">
              <a:solidFill>
                <a:srgbClr val="FFFFFF"/>
              </a:solidFill>
            </a:endParaRPr>
          </a:p>
        </p:txBody>
      </p:sp>
      <p:sp>
        <p:nvSpPr>
          <p:cNvPr id="7" name="Volný tvar 6"/>
          <p:cNvSpPr/>
          <p:nvPr/>
        </p:nvSpPr>
        <p:spPr>
          <a:xfrm>
            <a:off x="539552" y="4029607"/>
            <a:ext cx="5112568" cy="479513"/>
          </a:xfrm>
          <a:custGeom>
            <a:avLst/>
            <a:gdLst>
              <a:gd name="connsiteX0" fmla="*/ 0 w 7423580"/>
              <a:gd name="connsiteY0" fmla="*/ 54099 h 540989"/>
              <a:gd name="connsiteX1" fmla="*/ 15845 w 7423580"/>
              <a:gd name="connsiteY1" fmla="*/ 15845 h 540989"/>
              <a:gd name="connsiteX2" fmla="*/ 54099 w 7423580"/>
              <a:gd name="connsiteY2" fmla="*/ 0 h 540989"/>
              <a:gd name="connsiteX3" fmla="*/ 7369481 w 7423580"/>
              <a:gd name="connsiteY3" fmla="*/ 0 h 540989"/>
              <a:gd name="connsiteX4" fmla="*/ 7407735 w 7423580"/>
              <a:gd name="connsiteY4" fmla="*/ 15845 h 540989"/>
              <a:gd name="connsiteX5" fmla="*/ 7423580 w 7423580"/>
              <a:gd name="connsiteY5" fmla="*/ 54099 h 540989"/>
              <a:gd name="connsiteX6" fmla="*/ 7423580 w 7423580"/>
              <a:gd name="connsiteY6" fmla="*/ 486890 h 540989"/>
              <a:gd name="connsiteX7" fmla="*/ 7407735 w 7423580"/>
              <a:gd name="connsiteY7" fmla="*/ 525144 h 540989"/>
              <a:gd name="connsiteX8" fmla="*/ 7369481 w 7423580"/>
              <a:gd name="connsiteY8" fmla="*/ 540989 h 540989"/>
              <a:gd name="connsiteX9" fmla="*/ 54099 w 7423580"/>
              <a:gd name="connsiteY9" fmla="*/ 540989 h 540989"/>
              <a:gd name="connsiteX10" fmla="*/ 15845 w 7423580"/>
              <a:gd name="connsiteY10" fmla="*/ 525144 h 540989"/>
              <a:gd name="connsiteX11" fmla="*/ 0 w 7423580"/>
              <a:gd name="connsiteY11" fmla="*/ 486890 h 540989"/>
              <a:gd name="connsiteX12" fmla="*/ 0 w 7423580"/>
              <a:gd name="connsiteY12" fmla="*/ 54099 h 54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23580" h="540989">
                <a:moveTo>
                  <a:pt x="0" y="54099"/>
                </a:moveTo>
                <a:cubicBezTo>
                  <a:pt x="0" y="39751"/>
                  <a:pt x="5700" y="25991"/>
                  <a:pt x="15845" y="15845"/>
                </a:cubicBezTo>
                <a:cubicBezTo>
                  <a:pt x="25991" y="5699"/>
                  <a:pt x="39751" y="0"/>
                  <a:pt x="54099" y="0"/>
                </a:cubicBezTo>
                <a:lnTo>
                  <a:pt x="7369481" y="0"/>
                </a:lnTo>
                <a:cubicBezTo>
                  <a:pt x="7383829" y="0"/>
                  <a:pt x="7397589" y="5700"/>
                  <a:pt x="7407735" y="15845"/>
                </a:cubicBezTo>
                <a:cubicBezTo>
                  <a:pt x="7417881" y="25991"/>
                  <a:pt x="7423580" y="39751"/>
                  <a:pt x="7423580" y="54099"/>
                </a:cubicBezTo>
                <a:lnTo>
                  <a:pt x="7423580" y="486890"/>
                </a:lnTo>
                <a:cubicBezTo>
                  <a:pt x="7423580" y="501238"/>
                  <a:pt x="7417880" y="514998"/>
                  <a:pt x="7407735" y="525144"/>
                </a:cubicBezTo>
                <a:cubicBezTo>
                  <a:pt x="7397589" y="535290"/>
                  <a:pt x="7383829" y="540989"/>
                  <a:pt x="7369481" y="540989"/>
                </a:cubicBezTo>
                <a:lnTo>
                  <a:pt x="54099" y="540989"/>
                </a:lnTo>
                <a:cubicBezTo>
                  <a:pt x="39751" y="540989"/>
                  <a:pt x="25991" y="535289"/>
                  <a:pt x="15845" y="525144"/>
                </a:cubicBezTo>
                <a:cubicBezTo>
                  <a:pt x="5699" y="514998"/>
                  <a:pt x="0" y="501238"/>
                  <a:pt x="0" y="486890"/>
                </a:cubicBezTo>
                <a:lnTo>
                  <a:pt x="0" y="54099"/>
                </a:lnTo>
                <a:close/>
              </a:path>
            </a:pathLst>
          </a:custGeom>
          <a:solidFill>
            <a:srgbClr val="C00000">
              <a:alpha val="8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8000" tIns="38705" rIns="50135" bIns="38705" numCol="1" spcCol="1270" anchor="ctr" anchorCtr="0">
            <a:noAutofit/>
          </a:bodyPr>
          <a:lstStyle/>
          <a:p>
            <a:pPr lvl="0" defTabSz="800100">
              <a:lnSpc>
                <a:spcPct val="90000"/>
              </a:lnSpc>
              <a:spcAft>
                <a:spcPct val="35000"/>
              </a:spcAft>
            </a:pPr>
            <a:r>
              <a:rPr lang="cs-CZ" sz="1600" b="1" dirty="0" smtClean="0">
                <a:solidFill>
                  <a:srgbClr val="FFFFFF"/>
                </a:solidFill>
                <a:latin typeface="Arial" charset="0"/>
              </a:rPr>
              <a:t>Individuální záruka pro sociální podnikatele</a:t>
            </a:r>
            <a:endParaRPr lang="en-GB" sz="1600" b="1" u="none" kern="1200" dirty="0">
              <a:solidFill>
                <a:srgbClr val="FFFFFF"/>
              </a:solidFill>
            </a:endParaRPr>
          </a:p>
        </p:txBody>
      </p:sp>
      <p:sp>
        <p:nvSpPr>
          <p:cNvPr id="10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4623617"/>
            <a:ext cx="8208912" cy="1454562"/>
          </a:xfrm>
        </p:spPr>
        <p:txBody>
          <a:bodyPr/>
          <a:lstStyle/>
          <a:p>
            <a:pPr lvl="1" eaLnBrk="0" hangingPunct="0">
              <a:buFont typeface="Wingdings" panose="05000000000000000000" pitchFamily="2" charset="2"/>
              <a:buChar char="ü"/>
              <a:defRPr/>
            </a:pPr>
            <a:r>
              <a:rPr lang="cs-CZ" sz="1400" dirty="0" smtClean="0">
                <a:latin typeface="Arial" charset="0"/>
                <a:ea typeface="+mn-ea"/>
                <a:cs typeface="+mn-cs"/>
              </a:rPr>
              <a:t>za investiční úvěr (bez omezení výše úvěru), výše záruky až 80 % (max. 20 mil. Kč)</a:t>
            </a:r>
          </a:p>
          <a:p>
            <a:pPr lvl="1" eaLnBrk="0" hangingPunct="0">
              <a:buFont typeface="Wingdings" panose="05000000000000000000" pitchFamily="2" charset="2"/>
              <a:buChar char="ü"/>
              <a:defRPr/>
            </a:pPr>
            <a:r>
              <a:rPr lang="cs-CZ" sz="1400" dirty="0" smtClean="0">
                <a:latin typeface="Arial" charset="0"/>
                <a:ea typeface="+mn-ea"/>
                <a:cs typeface="+mn-cs"/>
              </a:rPr>
              <a:t>finanční příspěvek ve výši 10 % zaručovaného úvěru (max. do 500 tis. Kč)</a:t>
            </a:r>
          </a:p>
          <a:p>
            <a:pPr lvl="1" eaLnBrk="0" hangingPunct="0">
              <a:buFont typeface="Wingdings" panose="05000000000000000000" pitchFamily="2" charset="2"/>
              <a:buChar char="ü"/>
              <a:defRPr/>
            </a:pPr>
            <a:r>
              <a:rPr lang="cs-CZ" sz="1400" dirty="0" smtClean="0">
                <a:latin typeface="Arial" charset="0"/>
                <a:ea typeface="+mn-ea"/>
                <a:cs typeface="+mn-cs"/>
              </a:rPr>
              <a:t>spolupráce s 15 bankami</a:t>
            </a:r>
          </a:p>
          <a:p>
            <a:pPr lvl="1" eaLnBrk="0" hangingPunct="0">
              <a:buFont typeface="Wingdings" panose="05000000000000000000" pitchFamily="2" charset="2"/>
              <a:buChar char="ü"/>
              <a:defRPr/>
            </a:pPr>
            <a:r>
              <a:rPr lang="cs-CZ" sz="1400" dirty="0" smtClean="0">
                <a:latin typeface="Arial" charset="0"/>
                <a:ea typeface="+mn-ea"/>
                <a:cs typeface="+mn-cs"/>
              </a:rPr>
              <a:t>bez poplatků</a:t>
            </a:r>
          </a:p>
          <a:p>
            <a:pPr lvl="1" eaLnBrk="0" hangingPunct="0">
              <a:buFont typeface="Wingdings" panose="05000000000000000000" pitchFamily="2" charset="2"/>
              <a:buChar char="ü"/>
              <a:defRPr/>
            </a:pPr>
            <a:r>
              <a:rPr lang="cs-CZ" sz="1400" dirty="0" smtClean="0">
                <a:latin typeface="Arial" charset="0"/>
                <a:ea typeface="+mn-ea"/>
                <a:cs typeface="+mn-cs"/>
              </a:rPr>
              <a:t>doba ručení až 8 let, režim de minimis / bloková výjimka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804248" y="6237312"/>
            <a:ext cx="1822450" cy="457200"/>
          </a:xfrm>
        </p:spPr>
        <p:txBody>
          <a:bodyPr/>
          <a:lstStyle/>
          <a:p>
            <a:fld id="{00B3590B-54E3-4A0C-89E1-CB137B0F60E1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11" name="Nadpis 1"/>
          <p:cNvSpPr txBox="1">
            <a:spLocks/>
          </p:cNvSpPr>
          <p:nvPr/>
        </p:nvSpPr>
        <p:spPr bwMode="auto">
          <a:xfrm>
            <a:off x="472701" y="1124744"/>
            <a:ext cx="8059739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 smtClean="0">
                <a:latin typeface="+mj-lt"/>
                <a:ea typeface="+mj-ea"/>
                <a:cs typeface="+mj-cs"/>
              </a:rPr>
              <a:t>ESIF: Program EXPANZE (OP PIK) – </a:t>
            </a:r>
            <a:r>
              <a:rPr lang="cs-CZ" sz="2400" b="1" kern="0" smtClean="0">
                <a:latin typeface="+mj-lt"/>
                <a:ea typeface="+mj-ea"/>
                <a:cs typeface="+mj-cs"/>
              </a:rPr>
              <a:t>úvěry </a:t>
            </a:r>
            <a:endParaRPr lang="en-US" sz="1600" kern="0" dirty="0" smtClean="0">
              <a:solidFill>
                <a:srgbClr val="00B05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Zástupný symbol pro číslo snímku 3"/>
          <p:cNvSpPr txBox="1">
            <a:spLocks/>
          </p:cNvSpPr>
          <p:nvPr/>
        </p:nvSpPr>
        <p:spPr bwMode="auto">
          <a:xfrm>
            <a:off x="6804248" y="6237312"/>
            <a:ext cx="1822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0B3590B-54E3-4A0C-89E1-CB137B0F60E1}" type="slidenum">
              <a:rPr kumimoji="0" lang="cs-CZ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pSp>
        <p:nvGrpSpPr>
          <p:cNvPr id="2" name="Skupina 8"/>
          <p:cNvGrpSpPr/>
          <p:nvPr/>
        </p:nvGrpSpPr>
        <p:grpSpPr>
          <a:xfrm>
            <a:off x="467544" y="1916832"/>
            <a:ext cx="8064896" cy="2592288"/>
            <a:chOff x="467544" y="1916832"/>
            <a:chExt cx="8064896" cy="2592288"/>
          </a:xfrm>
        </p:grpSpPr>
        <p:sp>
          <p:nvSpPr>
            <p:cNvPr id="19" name="Čárový popisek 2 18"/>
            <p:cNvSpPr/>
            <p:nvPr/>
          </p:nvSpPr>
          <p:spPr>
            <a:xfrm>
              <a:off x="3563888" y="1916832"/>
              <a:ext cx="4968552" cy="2592288"/>
            </a:xfrm>
            <a:prstGeom prst="borderCallout2">
              <a:avLst>
                <a:gd name="adj1" fmla="val 18750"/>
                <a:gd name="adj2" fmla="val -203"/>
                <a:gd name="adj3" fmla="val 18750"/>
                <a:gd name="adj4" fmla="val -16667"/>
                <a:gd name="adj5" fmla="val 39143"/>
                <a:gd name="adj6" fmla="val -29521"/>
              </a:avLst>
            </a:prstGeom>
            <a:solidFill>
              <a:srgbClr val="FFFFFF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73050" indent="-273050">
                <a:buClr>
                  <a:srgbClr val="FF0000"/>
                </a:buClr>
                <a:buFont typeface="Wingdings" pitchFamily="2" charset="2"/>
                <a:buChar char="ü"/>
              </a:pPr>
              <a:r>
                <a:rPr lang="cs-CZ" sz="1400" dirty="0" smtClean="0">
                  <a:solidFill>
                    <a:schemeClr val="tx1"/>
                  </a:solidFill>
                </a:rPr>
                <a:t>výše úvěru až 45 % ze způsobilých výdajů projektu </a:t>
              </a:r>
              <a:br>
                <a:rPr lang="cs-CZ" sz="1400" dirty="0" smtClean="0">
                  <a:solidFill>
                    <a:schemeClr val="tx1"/>
                  </a:solidFill>
                </a:rPr>
              </a:br>
              <a:r>
                <a:rPr lang="cs-CZ" sz="1400" dirty="0" smtClean="0">
                  <a:solidFill>
                    <a:schemeClr val="tx1"/>
                  </a:solidFill>
                </a:rPr>
                <a:t>(2 - 45 mil. Kč )</a:t>
              </a:r>
            </a:p>
            <a:p>
              <a:pPr marL="273050" indent="-273050">
                <a:buClr>
                  <a:srgbClr val="FF0000"/>
                </a:buClr>
                <a:buFont typeface="Wingdings" pitchFamily="2" charset="2"/>
                <a:buChar char="ü"/>
              </a:pPr>
              <a:r>
                <a:rPr lang="cs-CZ" sz="1400" dirty="0" smtClean="0">
                  <a:solidFill>
                    <a:schemeClr val="tx1"/>
                  </a:solidFill>
                </a:rPr>
                <a:t>doba splatnosti úvěru: až 7 let od data uzavření smlouvy </a:t>
              </a:r>
              <a:br>
                <a:rPr lang="cs-CZ" sz="1400" dirty="0" smtClean="0">
                  <a:solidFill>
                    <a:schemeClr val="tx1"/>
                  </a:solidFill>
                </a:rPr>
              </a:br>
              <a:r>
                <a:rPr lang="cs-CZ" sz="1400" dirty="0" smtClean="0">
                  <a:solidFill>
                    <a:schemeClr val="tx1"/>
                  </a:solidFill>
                </a:rPr>
                <a:t>o úvěru</a:t>
              </a:r>
            </a:p>
            <a:p>
              <a:pPr marL="273050" indent="-273050">
                <a:buClr>
                  <a:srgbClr val="FF0000"/>
                </a:buClr>
                <a:buFont typeface="Wingdings" pitchFamily="2" charset="2"/>
                <a:buChar char="ü"/>
              </a:pPr>
              <a:r>
                <a:rPr lang="cs-CZ" sz="1400" b="1" dirty="0" smtClean="0">
                  <a:solidFill>
                    <a:schemeClr val="tx1"/>
                  </a:solidFill>
                </a:rPr>
                <a:t>úvěr je bezúročný</a:t>
              </a:r>
            </a:p>
            <a:p>
              <a:pPr marL="273050" indent="-273050">
                <a:buClr>
                  <a:srgbClr val="FF0000"/>
                </a:buClr>
                <a:buFont typeface="Wingdings" pitchFamily="2" charset="2"/>
                <a:buChar char="ü"/>
              </a:pPr>
              <a:r>
                <a:rPr lang="cs-CZ" sz="1400" b="1" dirty="0" smtClean="0">
                  <a:solidFill>
                    <a:schemeClr val="tx1"/>
                  </a:solidFill>
                </a:rPr>
                <a:t>nutná participace komerčních bank / leasingových společností: nejméně 20 % způsobilých výdajů  projektu – sdílení rizik </a:t>
              </a:r>
              <a:r>
                <a:rPr lang="cs-CZ" sz="1400" i="1" dirty="0" smtClean="0">
                  <a:solidFill>
                    <a:schemeClr val="tx1"/>
                  </a:solidFill>
                </a:rPr>
                <a:t>(aktuálně 19 partnerů)</a:t>
              </a:r>
            </a:p>
            <a:p>
              <a:pPr marL="273050" indent="-273050">
                <a:buClr>
                  <a:srgbClr val="FF0000"/>
                </a:buClr>
                <a:buFont typeface="Wingdings" pitchFamily="2" charset="2"/>
                <a:buChar char="ü"/>
              </a:pPr>
              <a:r>
                <a:rPr lang="cs-CZ" sz="1400" dirty="0" smtClean="0">
                  <a:solidFill>
                    <a:schemeClr val="tx1"/>
                  </a:solidFill>
                </a:rPr>
                <a:t>doba odkladu splátek jistiny: maximálně 3,5 let</a:t>
              </a:r>
            </a:p>
            <a:p>
              <a:pPr marL="273050" indent="-273050">
                <a:buClr>
                  <a:srgbClr val="FF0000"/>
                </a:buClr>
                <a:buFont typeface="Wingdings" pitchFamily="2" charset="2"/>
                <a:buChar char="ü"/>
              </a:pPr>
              <a:r>
                <a:rPr lang="cs-CZ" sz="1400" dirty="0" smtClean="0">
                  <a:solidFill>
                    <a:schemeClr val="tx1"/>
                  </a:solidFill>
                </a:rPr>
                <a:t>použití zvýhodněného úvěru: např. na pořízení nových strojů a zařízení jako DHM, na pořízení dlouhodobého nehmotného majetku </a:t>
              </a:r>
            </a:p>
          </p:txBody>
        </p:sp>
        <p:sp>
          <p:nvSpPr>
            <p:cNvPr id="22" name="Volný tvar 21"/>
            <p:cNvSpPr/>
            <p:nvPr/>
          </p:nvSpPr>
          <p:spPr>
            <a:xfrm>
              <a:off x="467544" y="2204864"/>
              <a:ext cx="1620000" cy="1620000"/>
            </a:xfrm>
            <a:custGeom>
              <a:avLst/>
              <a:gdLst>
                <a:gd name="connsiteX0" fmla="*/ 0 w 1300757"/>
                <a:gd name="connsiteY0" fmla="*/ 650379 h 1300757"/>
                <a:gd name="connsiteX1" fmla="*/ 190492 w 1300757"/>
                <a:gd name="connsiteY1" fmla="*/ 190492 h 1300757"/>
                <a:gd name="connsiteX2" fmla="*/ 650380 w 1300757"/>
                <a:gd name="connsiteY2" fmla="*/ 1 h 1300757"/>
                <a:gd name="connsiteX3" fmla="*/ 1110267 w 1300757"/>
                <a:gd name="connsiteY3" fmla="*/ 190493 h 1300757"/>
                <a:gd name="connsiteX4" fmla="*/ 1300758 w 1300757"/>
                <a:gd name="connsiteY4" fmla="*/ 650381 h 1300757"/>
                <a:gd name="connsiteX5" fmla="*/ 1110266 w 1300757"/>
                <a:gd name="connsiteY5" fmla="*/ 1110269 h 1300757"/>
                <a:gd name="connsiteX6" fmla="*/ 650378 w 1300757"/>
                <a:gd name="connsiteY6" fmla="*/ 1300760 h 1300757"/>
                <a:gd name="connsiteX7" fmla="*/ 190491 w 1300757"/>
                <a:gd name="connsiteY7" fmla="*/ 1110268 h 1300757"/>
                <a:gd name="connsiteX8" fmla="*/ 0 w 1300757"/>
                <a:gd name="connsiteY8" fmla="*/ 650380 h 1300757"/>
                <a:gd name="connsiteX9" fmla="*/ 0 w 1300757"/>
                <a:gd name="connsiteY9" fmla="*/ 650379 h 130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00757" h="1300757">
                  <a:moveTo>
                    <a:pt x="0" y="650379"/>
                  </a:moveTo>
                  <a:cubicBezTo>
                    <a:pt x="0" y="477888"/>
                    <a:pt x="68522" y="312461"/>
                    <a:pt x="190492" y="190492"/>
                  </a:cubicBezTo>
                  <a:cubicBezTo>
                    <a:pt x="312462" y="68522"/>
                    <a:pt x="477889" y="1"/>
                    <a:pt x="650380" y="1"/>
                  </a:cubicBezTo>
                  <a:cubicBezTo>
                    <a:pt x="822871" y="1"/>
                    <a:pt x="988298" y="68523"/>
                    <a:pt x="1110267" y="190493"/>
                  </a:cubicBezTo>
                  <a:cubicBezTo>
                    <a:pt x="1232237" y="312463"/>
                    <a:pt x="1300758" y="477890"/>
                    <a:pt x="1300758" y="650381"/>
                  </a:cubicBezTo>
                  <a:cubicBezTo>
                    <a:pt x="1300758" y="822872"/>
                    <a:pt x="1232236" y="988299"/>
                    <a:pt x="1110266" y="1110269"/>
                  </a:cubicBezTo>
                  <a:cubicBezTo>
                    <a:pt x="988296" y="1232239"/>
                    <a:pt x="822870" y="1300761"/>
                    <a:pt x="650378" y="1300760"/>
                  </a:cubicBezTo>
                  <a:cubicBezTo>
                    <a:pt x="477887" y="1300760"/>
                    <a:pt x="312460" y="1232238"/>
                    <a:pt x="190491" y="1110268"/>
                  </a:cubicBezTo>
                  <a:cubicBezTo>
                    <a:pt x="68521" y="988298"/>
                    <a:pt x="0" y="822872"/>
                    <a:pt x="0" y="650380"/>
                  </a:cubicBezTo>
                  <a:lnTo>
                    <a:pt x="0" y="650379"/>
                  </a:lnTo>
                  <a:close/>
                </a:path>
              </a:pathLst>
            </a:custGeom>
            <a:solidFill>
              <a:srgbClr val="C00000">
                <a:alpha val="80000"/>
              </a:srgb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7002" tIns="207001" rIns="207002" bIns="207001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600" b="1" dirty="0" smtClean="0">
                  <a:solidFill>
                    <a:srgbClr val="FFFFFF"/>
                  </a:solidFill>
                </a:rPr>
                <a:t>Zvýhodněný úvěr (investiční)</a:t>
              </a:r>
              <a:endParaRPr lang="cs-CZ" sz="1600" b="1" u="none" kern="12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" name="Skupina 9"/>
          <p:cNvGrpSpPr/>
          <p:nvPr/>
        </p:nvGrpSpPr>
        <p:grpSpPr>
          <a:xfrm>
            <a:off x="503728" y="4077072"/>
            <a:ext cx="8460760" cy="1872208"/>
            <a:chOff x="503728" y="4077072"/>
            <a:chExt cx="8460760" cy="1872208"/>
          </a:xfrm>
        </p:grpSpPr>
        <p:sp>
          <p:nvSpPr>
            <p:cNvPr id="21" name="Čárový popisek 2 20"/>
            <p:cNvSpPr/>
            <p:nvPr/>
          </p:nvSpPr>
          <p:spPr>
            <a:xfrm>
              <a:off x="2843808" y="4653136"/>
              <a:ext cx="6120680" cy="1296144"/>
            </a:xfrm>
            <a:prstGeom prst="borderCallout2">
              <a:avLst>
                <a:gd name="adj1" fmla="val 58989"/>
                <a:gd name="adj2" fmla="val -500"/>
                <a:gd name="adj3" fmla="val 59037"/>
                <a:gd name="adj4" fmla="val -10664"/>
                <a:gd name="adj5" fmla="val 40538"/>
                <a:gd name="adj6" fmla="val -12433"/>
              </a:avLst>
            </a:prstGeom>
            <a:solidFill>
              <a:srgbClr val="FFFFFF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68288" indent="-268288">
                <a:buClr>
                  <a:srgbClr val="FF0000"/>
                </a:buClr>
                <a:buFont typeface="Wingdings" pitchFamily="2" charset="2"/>
                <a:buChar char="ü"/>
              </a:pPr>
              <a:r>
                <a:rPr lang="cs-CZ" sz="1400" b="1" dirty="0" smtClean="0">
                  <a:solidFill>
                    <a:schemeClr val="tx1"/>
                  </a:solidFill>
                </a:rPr>
                <a:t>pro projekty ve zvýhodněných regionech</a:t>
              </a:r>
            </a:p>
            <a:p>
              <a:pPr marL="268288" indent="-268288">
                <a:spcBef>
                  <a:spcPts val="300"/>
                </a:spcBef>
                <a:buClr>
                  <a:srgbClr val="FF0000"/>
                </a:buClr>
                <a:buFont typeface="Wingdings" pitchFamily="2" charset="2"/>
                <a:buChar char="ü"/>
              </a:pPr>
              <a:r>
                <a:rPr lang="cs-CZ" sz="1400" dirty="0" smtClean="0">
                  <a:solidFill>
                    <a:schemeClr val="tx1"/>
                  </a:solidFill>
                </a:rPr>
                <a:t>finanční příspěvek k úhradě úroků z části bankovního úvěru vyčerpané na způsobilé výdaje projektu </a:t>
              </a:r>
            </a:p>
            <a:p>
              <a:pPr marL="268288" indent="-268288">
                <a:buClr>
                  <a:srgbClr val="FF0000"/>
                </a:buClr>
                <a:buFont typeface="Wingdings" pitchFamily="2" charset="2"/>
                <a:buChar char="ü"/>
              </a:pPr>
              <a:r>
                <a:rPr lang="cs-CZ" sz="1400" dirty="0" smtClean="0">
                  <a:solidFill>
                    <a:schemeClr val="tx1"/>
                  </a:solidFill>
                </a:rPr>
                <a:t>celková výše vyplaceného příspěvku nesmí přesáhnout 7 % bankovního úvěru (bez DPH a bez výdajů na nákup pozemků) a 700 tis. Kč</a:t>
              </a:r>
            </a:p>
          </p:txBody>
        </p:sp>
        <p:sp>
          <p:nvSpPr>
            <p:cNvPr id="23" name="Volný tvar 22"/>
            <p:cNvSpPr/>
            <p:nvPr/>
          </p:nvSpPr>
          <p:spPr>
            <a:xfrm>
              <a:off x="503728" y="4077072"/>
              <a:ext cx="1620000" cy="1620000"/>
            </a:xfrm>
            <a:custGeom>
              <a:avLst/>
              <a:gdLst>
                <a:gd name="connsiteX0" fmla="*/ 0 w 1300757"/>
                <a:gd name="connsiteY0" fmla="*/ 650379 h 1300757"/>
                <a:gd name="connsiteX1" fmla="*/ 190492 w 1300757"/>
                <a:gd name="connsiteY1" fmla="*/ 190492 h 1300757"/>
                <a:gd name="connsiteX2" fmla="*/ 650380 w 1300757"/>
                <a:gd name="connsiteY2" fmla="*/ 1 h 1300757"/>
                <a:gd name="connsiteX3" fmla="*/ 1110267 w 1300757"/>
                <a:gd name="connsiteY3" fmla="*/ 190493 h 1300757"/>
                <a:gd name="connsiteX4" fmla="*/ 1300758 w 1300757"/>
                <a:gd name="connsiteY4" fmla="*/ 650381 h 1300757"/>
                <a:gd name="connsiteX5" fmla="*/ 1110266 w 1300757"/>
                <a:gd name="connsiteY5" fmla="*/ 1110269 h 1300757"/>
                <a:gd name="connsiteX6" fmla="*/ 650378 w 1300757"/>
                <a:gd name="connsiteY6" fmla="*/ 1300760 h 1300757"/>
                <a:gd name="connsiteX7" fmla="*/ 190491 w 1300757"/>
                <a:gd name="connsiteY7" fmla="*/ 1110268 h 1300757"/>
                <a:gd name="connsiteX8" fmla="*/ 0 w 1300757"/>
                <a:gd name="connsiteY8" fmla="*/ 650380 h 1300757"/>
                <a:gd name="connsiteX9" fmla="*/ 0 w 1300757"/>
                <a:gd name="connsiteY9" fmla="*/ 650379 h 130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00757" h="1300757">
                  <a:moveTo>
                    <a:pt x="0" y="650379"/>
                  </a:moveTo>
                  <a:cubicBezTo>
                    <a:pt x="0" y="477888"/>
                    <a:pt x="68522" y="312461"/>
                    <a:pt x="190492" y="190492"/>
                  </a:cubicBezTo>
                  <a:cubicBezTo>
                    <a:pt x="312462" y="68522"/>
                    <a:pt x="477889" y="1"/>
                    <a:pt x="650380" y="1"/>
                  </a:cubicBezTo>
                  <a:cubicBezTo>
                    <a:pt x="822871" y="1"/>
                    <a:pt x="988298" y="68523"/>
                    <a:pt x="1110267" y="190493"/>
                  </a:cubicBezTo>
                  <a:cubicBezTo>
                    <a:pt x="1232237" y="312463"/>
                    <a:pt x="1300758" y="477890"/>
                    <a:pt x="1300758" y="650381"/>
                  </a:cubicBezTo>
                  <a:cubicBezTo>
                    <a:pt x="1300758" y="822872"/>
                    <a:pt x="1232236" y="988299"/>
                    <a:pt x="1110266" y="1110269"/>
                  </a:cubicBezTo>
                  <a:cubicBezTo>
                    <a:pt x="988296" y="1232239"/>
                    <a:pt x="822870" y="1300761"/>
                    <a:pt x="650378" y="1300760"/>
                  </a:cubicBezTo>
                  <a:cubicBezTo>
                    <a:pt x="477887" y="1300760"/>
                    <a:pt x="312460" y="1232238"/>
                    <a:pt x="190491" y="1110268"/>
                  </a:cubicBezTo>
                  <a:cubicBezTo>
                    <a:pt x="68521" y="988298"/>
                    <a:pt x="0" y="822872"/>
                    <a:pt x="0" y="650380"/>
                  </a:cubicBezTo>
                  <a:lnTo>
                    <a:pt x="0" y="650379"/>
                  </a:lnTo>
                  <a:close/>
                </a:path>
              </a:pathLst>
            </a:custGeom>
            <a:solidFill>
              <a:srgbClr val="C00000">
                <a:alpha val="80000"/>
              </a:srgb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7002" tIns="207001" rIns="207002" bIns="207001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600" b="1" dirty="0" smtClean="0">
                  <a:solidFill>
                    <a:srgbClr val="FFFFFF"/>
                  </a:solidFill>
                </a:rPr>
                <a:t>Zvýhodněný úvěr s finančním příspěvkem</a:t>
              </a:r>
              <a:endParaRPr lang="cs-CZ" sz="1600" b="1" u="none" kern="1200" dirty="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804248" y="6237312"/>
            <a:ext cx="1822450" cy="457200"/>
          </a:xfrm>
        </p:spPr>
        <p:txBody>
          <a:bodyPr/>
          <a:lstStyle/>
          <a:p>
            <a:fld id="{00B3590B-54E3-4A0C-89E1-CB137B0F60E1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11" name="Nadpis 1"/>
          <p:cNvSpPr txBox="1">
            <a:spLocks/>
          </p:cNvSpPr>
          <p:nvPr/>
        </p:nvSpPr>
        <p:spPr bwMode="auto">
          <a:xfrm>
            <a:off x="472701" y="1124744"/>
            <a:ext cx="8059739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 smtClean="0">
                <a:latin typeface="+mj-lt"/>
                <a:ea typeface="+mj-ea"/>
                <a:cs typeface="+mj-cs"/>
              </a:rPr>
              <a:t>ESIF: Program ÚSPORY ENERGIE – ÚVĚRY (OP PIK)</a:t>
            </a:r>
            <a:endParaRPr lang="en-US" sz="2400" b="1" kern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12" name="Zástupný symbol pro obsah 2"/>
          <p:cNvSpPr>
            <a:spLocks noGrp="1"/>
          </p:cNvSpPr>
          <p:nvPr>
            <p:ph idx="4294967295"/>
          </p:nvPr>
        </p:nvSpPr>
        <p:spPr>
          <a:xfrm>
            <a:off x="417786" y="1844824"/>
            <a:ext cx="8208912" cy="4392488"/>
          </a:xfrm>
        </p:spPr>
        <p:txBody>
          <a:bodyPr/>
          <a:lstStyle/>
          <a:p>
            <a:pPr marL="160338" lvl="1" indent="0" eaLnBrk="0" hangingPunct="0">
              <a:buNone/>
              <a:defRPr/>
            </a:pPr>
            <a:endParaRPr lang="cs-CZ" sz="1600" b="1" dirty="0" smtClean="0">
              <a:latin typeface="Arial" charset="0"/>
              <a:ea typeface="+mn-ea"/>
              <a:cs typeface="+mn-cs"/>
            </a:endParaRPr>
          </a:p>
          <a:p>
            <a:pPr lvl="1" eaLnBrk="0" hangingPunct="0">
              <a:buFont typeface="Wingdings" panose="05000000000000000000" pitchFamily="2" charset="2"/>
              <a:buChar char="ü"/>
              <a:defRPr/>
            </a:pPr>
            <a:r>
              <a:rPr lang="cs-CZ" sz="1400" dirty="0" smtClean="0">
                <a:latin typeface="Arial" charset="0"/>
                <a:ea typeface="+mn-ea"/>
                <a:cs typeface="+mn-cs"/>
              </a:rPr>
              <a:t>cíl programu: podpora snížení energetické náročnosti podnikatelského sektoru </a:t>
            </a:r>
          </a:p>
          <a:p>
            <a:pPr lvl="1" eaLnBrk="0" hangingPunct="0">
              <a:buFont typeface="Wingdings" panose="05000000000000000000" pitchFamily="2" charset="2"/>
              <a:buChar char="ü"/>
              <a:defRPr/>
            </a:pPr>
            <a:r>
              <a:rPr lang="cs-CZ" sz="1400" dirty="0">
                <a:latin typeface="Arial" charset="0"/>
                <a:ea typeface="+mn-ea"/>
                <a:cs typeface="+mn-cs"/>
              </a:rPr>
              <a:t>p</a:t>
            </a:r>
            <a:r>
              <a:rPr lang="cs-CZ" sz="1400" dirty="0" smtClean="0">
                <a:latin typeface="Arial" charset="0"/>
                <a:ea typeface="+mn-ea"/>
                <a:cs typeface="+mn-cs"/>
              </a:rPr>
              <a:t>odpora opatření k úspoře konečné spotřeby energie</a:t>
            </a:r>
          </a:p>
          <a:p>
            <a:pPr lvl="1" eaLnBrk="0" hangingPunct="0">
              <a:buFont typeface="Wingdings" panose="05000000000000000000" pitchFamily="2" charset="2"/>
              <a:buChar char="ü"/>
              <a:defRPr/>
            </a:pPr>
            <a:r>
              <a:rPr lang="cs-CZ" sz="1400" dirty="0" smtClean="0">
                <a:latin typeface="Arial" charset="0"/>
                <a:ea typeface="+mn-ea"/>
                <a:cs typeface="+mn-cs"/>
              </a:rPr>
              <a:t>financování </a:t>
            </a:r>
            <a:r>
              <a:rPr lang="cs-CZ" sz="1400" dirty="0">
                <a:latin typeface="Arial" charset="0"/>
                <a:ea typeface="+mn-ea"/>
                <a:cs typeface="+mn-cs"/>
              </a:rPr>
              <a:t>projektů zaměřených na snížení energetické náročnosti jejich činnosti nebo využití OZE za účelem </a:t>
            </a:r>
            <a:r>
              <a:rPr lang="cs-CZ" sz="1400" dirty="0" smtClean="0">
                <a:latin typeface="Arial" charset="0"/>
                <a:ea typeface="+mn-ea"/>
                <a:cs typeface="+mn-cs"/>
              </a:rPr>
              <a:t>úspor</a:t>
            </a:r>
          </a:p>
          <a:p>
            <a:pPr lvl="1" eaLnBrk="0" hangingPunct="0">
              <a:buFont typeface="Wingdings" panose="05000000000000000000" pitchFamily="2" charset="2"/>
              <a:buChar char="ü"/>
              <a:defRPr/>
            </a:pPr>
            <a:r>
              <a:rPr lang="cs-CZ" sz="1400" b="1" dirty="0">
                <a:latin typeface="Arial" charset="0"/>
                <a:ea typeface="+mn-ea"/>
                <a:cs typeface="+mn-cs"/>
              </a:rPr>
              <a:t>n</a:t>
            </a:r>
            <a:r>
              <a:rPr lang="cs-CZ" sz="1400" b="1" dirty="0" smtClean="0">
                <a:latin typeface="Arial" charset="0"/>
                <a:ea typeface="+mn-ea"/>
                <a:cs typeface="+mn-cs"/>
              </a:rPr>
              <a:t>ejméně 20 % způsobilých výdajů projektu nutno financovat bankovním úvěrem</a:t>
            </a:r>
          </a:p>
          <a:p>
            <a:pPr lvl="1" eaLnBrk="0" hangingPunct="0">
              <a:buFont typeface="Wingdings" panose="05000000000000000000" pitchFamily="2" charset="2"/>
              <a:buChar char="ü"/>
              <a:defRPr/>
            </a:pPr>
            <a:endParaRPr lang="cs-CZ" sz="1400" b="1" dirty="0">
              <a:latin typeface="Arial" charset="0"/>
              <a:ea typeface="+mn-ea"/>
              <a:cs typeface="+mn-cs"/>
            </a:endParaRPr>
          </a:p>
          <a:p>
            <a:pPr marL="457200" lvl="1" indent="0" eaLnBrk="0" hangingPunct="0">
              <a:buNone/>
              <a:defRPr/>
            </a:pPr>
            <a:endParaRPr lang="cs-CZ" sz="1400" b="1" dirty="0">
              <a:latin typeface="Arial" charset="0"/>
              <a:ea typeface="+mn-ea"/>
              <a:cs typeface="+mn-cs"/>
            </a:endParaRPr>
          </a:p>
          <a:p>
            <a:pPr marL="457200" lvl="1" indent="0" eaLnBrk="0" hangingPunct="0">
              <a:buNone/>
              <a:defRPr/>
            </a:pPr>
            <a:endParaRPr lang="cs-CZ" sz="1400" b="1" u="sng" dirty="0" smtClean="0">
              <a:latin typeface="Arial" charset="0"/>
              <a:ea typeface="+mn-ea"/>
              <a:cs typeface="+mn-cs"/>
            </a:endParaRPr>
          </a:p>
          <a:p>
            <a:pPr marL="457200" lvl="1" indent="0" eaLnBrk="0" hangingPunct="0">
              <a:spcAft>
                <a:spcPts val="300"/>
              </a:spcAft>
              <a:buNone/>
              <a:defRPr/>
            </a:pPr>
            <a:r>
              <a:rPr lang="cs-CZ" sz="1400" b="1" u="sng" dirty="0" smtClean="0">
                <a:latin typeface="Arial" charset="0"/>
                <a:ea typeface="+mn-ea"/>
                <a:cs typeface="+mn-cs"/>
              </a:rPr>
              <a:t>Zvýhodněný úvěr</a:t>
            </a:r>
            <a:endParaRPr lang="cs-CZ" sz="1400" b="1" dirty="0" smtClean="0">
              <a:latin typeface="Arial" charset="0"/>
              <a:ea typeface="+mn-ea"/>
              <a:cs typeface="+mn-cs"/>
            </a:endParaRPr>
          </a:p>
          <a:p>
            <a:pPr marL="984250" lvl="1" eaLnBrk="0" hangingPunct="0">
              <a:buFont typeface="Wingdings" panose="05000000000000000000" pitchFamily="2" charset="2"/>
              <a:buChar char="ü"/>
              <a:defRPr/>
            </a:pPr>
            <a:r>
              <a:rPr lang="cs-CZ" sz="1400" dirty="0" smtClean="0">
                <a:latin typeface="Arial" charset="0"/>
                <a:ea typeface="+mn-ea"/>
                <a:cs typeface="+mn-cs"/>
              </a:rPr>
              <a:t>až 70 % způsobilých výdajů v rozmezí 1 – 75 mil. Kč</a:t>
            </a:r>
          </a:p>
          <a:p>
            <a:pPr marL="984250" lvl="1" eaLnBrk="0" hangingPunct="0">
              <a:buFont typeface="Wingdings" panose="05000000000000000000" pitchFamily="2" charset="2"/>
              <a:buChar char="ü"/>
              <a:defRPr/>
            </a:pPr>
            <a:r>
              <a:rPr lang="cs-CZ" sz="1400" dirty="0" smtClean="0">
                <a:latin typeface="Arial" charset="0"/>
                <a:ea typeface="+mn-ea"/>
                <a:cs typeface="+mn-cs"/>
              </a:rPr>
              <a:t>úvěr je bezúročný, splatnost až 10 let, doba odkladu splátek: max. 4 roky</a:t>
            </a:r>
          </a:p>
          <a:p>
            <a:pPr marL="457200" lvl="1" indent="0" eaLnBrk="0" hangingPunct="0">
              <a:spcAft>
                <a:spcPts val="300"/>
              </a:spcAft>
              <a:buNone/>
              <a:defRPr/>
            </a:pPr>
            <a:r>
              <a:rPr lang="cs-CZ" sz="1400" b="1" u="sng" dirty="0">
                <a:latin typeface="Arial" charset="0"/>
                <a:ea typeface="+mn-ea"/>
                <a:cs typeface="+mn-cs"/>
              </a:rPr>
              <a:t>Subvence úrokové sazby</a:t>
            </a:r>
          </a:p>
          <a:p>
            <a:pPr marL="984250" lvl="1" eaLnBrk="0" hangingPunct="0">
              <a:buFont typeface="Wingdings" panose="05000000000000000000" pitchFamily="2" charset="2"/>
              <a:buChar char="ü"/>
              <a:defRPr/>
            </a:pPr>
            <a:r>
              <a:rPr lang="cs-CZ" sz="1400" dirty="0">
                <a:latin typeface="Arial" charset="0"/>
                <a:ea typeface="+mn-ea"/>
                <a:cs typeface="+mn-cs"/>
              </a:rPr>
              <a:t>d</a:t>
            </a:r>
            <a:r>
              <a:rPr lang="cs-CZ" sz="1400" dirty="0" smtClean="0">
                <a:latin typeface="Arial" charset="0"/>
                <a:ea typeface="+mn-ea"/>
                <a:cs typeface="+mn-cs"/>
              </a:rPr>
              <a:t>o výše 10 % podpořeného bankovního úvěru, max. 1,5 mil. Kč</a:t>
            </a:r>
          </a:p>
          <a:p>
            <a:pPr marL="457200" lvl="1" indent="0" eaLnBrk="0" hangingPunct="0">
              <a:spcAft>
                <a:spcPts val="300"/>
              </a:spcAft>
              <a:buNone/>
              <a:defRPr/>
            </a:pPr>
            <a:r>
              <a:rPr lang="cs-CZ" sz="1400" b="1" u="sng" dirty="0" smtClean="0">
                <a:latin typeface="Arial" charset="0"/>
                <a:ea typeface="+mn-ea"/>
                <a:cs typeface="+mn-cs"/>
              </a:rPr>
              <a:t>Finanční příspěvek na pořízení energetického posudku</a:t>
            </a:r>
            <a:endParaRPr lang="cs-CZ" sz="1400" dirty="0">
              <a:solidFill>
                <a:srgbClr val="CC3300"/>
              </a:solidFill>
              <a:latin typeface="Arial" charset="0"/>
              <a:ea typeface="+mn-ea"/>
              <a:cs typeface="+mn-cs"/>
            </a:endParaRPr>
          </a:p>
          <a:p>
            <a:pPr marL="984250" lvl="1" indent="-263525" eaLnBrk="0" hangingPunct="0">
              <a:buFont typeface="Wingdings" panose="05000000000000000000" pitchFamily="2" charset="2"/>
              <a:buChar char="ü"/>
              <a:defRPr/>
            </a:pPr>
            <a:r>
              <a:rPr lang="cs-CZ" sz="1400" dirty="0">
                <a:latin typeface="Arial" charset="0"/>
                <a:ea typeface="+mn-ea"/>
                <a:cs typeface="+mn-cs"/>
              </a:rPr>
              <a:t>p</a:t>
            </a:r>
            <a:r>
              <a:rPr lang="cs-CZ" sz="1400" dirty="0" smtClean="0">
                <a:latin typeface="Arial" charset="0"/>
                <a:ea typeface="+mn-ea"/>
                <a:cs typeface="+mn-cs"/>
              </a:rPr>
              <a:t>říspěvek až do výše 80 % způsobilých výdajů na jeho zpracování, max. 250 tis. Kč</a:t>
            </a:r>
          </a:p>
          <a:p>
            <a:pPr marL="457200" lvl="1" indent="0" eaLnBrk="0" hangingPunct="0">
              <a:buNone/>
              <a:defRPr/>
            </a:pPr>
            <a:endParaRPr lang="cs-CZ" sz="1400" dirty="0" smtClean="0">
              <a:latin typeface="Arial" charset="0"/>
              <a:ea typeface="+mn-ea"/>
              <a:cs typeface="+mn-cs"/>
            </a:endParaRPr>
          </a:p>
          <a:p>
            <a:pPr marL="446088" lvl="1" eaLnBrk="0" hangingPunct="0">
              <a:buFont typeface="Wingdings" pitchFamily="2" charset="2"/>
              <a:buChar char="q"/>
              <a:defRPr/>
            </a:pPr>
            <a:endParaRPr lang="cs-CZ" sz="1600" b="1" dirty="0" smtClean="0">
              <a:latin typeface="Arial" charset="0"/>
              <a:ea typeface="+mn-ea"/>
              <a:cs typeface="+mn-cs"/>
            </a:endParaRPr>
          </a:p>
          <a:p>
            <a:pPr lvl="1" eaLnBrk="0" hangingPunct="0">
              <a:buFont typeface="Wingdings" pitchFamily="2" charset="2"/>
              <a:buChar char="q"/>
              <a:defRPr/>
            </a:pPr>
            <a:endParaRPr lang="cs-CZ" sz="1400" dirty="0" smtClean="0">
              <a:latin typeface="Arial" charset="0"/>
              <a:ea typeface="+mn-ea"/>
              <a:cs typeface="+mn-cs"/>
            </a:endParaRPr>
          </a:p>
          <a:p>
            <a:pPr lvl="1" eaLnBrk="0" hangingPunct="0">
              <a:buFont typeface="Wingdings" pitchFamily="2" charset="2"/>
              <a:buChar char="q"/>
              <a:defRPr/>
            </a:pPr>
            <a:endParaRPr lang="cs-CZ" sz="1400" dirty="0" smtClean="0">
              <a:latin typeface="Arial" charset="0"/>
              <a:ea typeface="+mn-ea"/>
              <a:cs typeface="+mn-cs"/>
            </a:endParaRPr>
          </a:p>
        </p:txBody>
      </p:sp>
      <p:sp>
        <p:nvSpPr>
          <p:cNvPr id="6" name="Volný tvar 5"/>
          <p:cNvSpPr/>
          <p:nvPr/>
        </p:nvSpPr>
        <p:spPr>
          <a:xfrm>
            <a:off x="472701" y="1628800"/>
            <a:ext cx="3307211" cy="479513"/>
          </a:xfrm>
          <a:custGeom>
            <a:avLst/>
            <a:gdLst>
              <a:gd name="connsiteX0" fmla="*/ 0 w 7423580"/>
              <a:gd name="connsiteY0" fmla="*/ 54099 h 540989"/>
              <a:gd name="connsiteX1" fmla="*/ 15845 w 7423580"/>
              <a:gd name="connsiteY1" fmla="*/ 15845 h 540989"/>
              <a:gd name="connsiteX2" fmla="*/ 54099 w 7423580"/>
              <a:gd name="connsiteY2" fmla="*/ 0 h 540989"/>
              <a:gd name="connsiteX3" fmla="*/ 7369481 w 7423580"/>
              <a:gd name="connsiteY3" fmla="*/ 0 h 540989"/>
              <a:gd name="connsiteX4" fmla="*/ 7407735 w 7423580"/>
              <a:gd name="connsiteY4" fmla="*/ 15845 h 540989"/>
              <a:gd name="connsiteX5" fmla="*/ 7423580 w 7423580"/>
              <a:gd name="connsiteY5" fmla="*/ 54099 h 540989"/>
              <a:gd name="connsiteX6" fmla="*/ 7423580 w 7423580"/>
              <a:gd name="connsiteY6" fmla="*/ 486890 h 540989"/>
              <a:gd name="connsiteX7" fmla="*/ 7407735 w 7423580"/>
              <a:gd name="connsiteY7" fmla="*/ 525144 h 540989"/>
              <a:gd name="connsiteX8" fmla="*/ 7369481 w 7423580"/>
              <a:gd name="connsiteY8" fmla="*/ 540989 h 540989"/>
              <a:gd name="connsiteX9" fmla="*/ 54099 w 7423580"/>
              <a:gd name="connsiteY9" fmla="*/ 540989 h 540989"/>
              <a:gd name="connsiteX10" fmla="*/ 15845 w 7423580"/>
              <a:gd name="connsiteY10" fmla="*/ 525144 h 540989"/>
              <a:gd name="connsiteX11" fmla="*/ 0 w 7423580"/>
              <a:gd name="connsiteY11" fmla="*/ 486890 h 540989"/>
              <a:gd name="connsiteX12" fmla="*/ 0 w 7423580"/>
              <a:gd name="connsiteY12" fmla="*/ 54099 h 54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23580" h="540989">
                <a:moveTo>
                  <a:pt x="0" y="54099"/>
                </a:moveTo>
                <a:cubicBezTo>
                  <a:pt x="0" y="39751"/>
                  <a:pt x="5700" y="25991"/>
                  <a:pt x="15845" y="15845"/>
                </a:cubicBezTo>
                <a:cubicBezTo>
                  <a:pt x="25991" y="5699"/>
                  <a:pt x="39751" y="0"/>
                  <a:pt x="54099" y="0"/>
                </a:cubicBezTo>
                <a:lnTo>
                  <a:pt x="7369481" y="0"/>
                </a:lnTo>
                <a:cubicBezTo>
                  <a:pt x="7383829" y="0"/>
                  <a:pt x="7397589" y="5700"/>
                  <a:pt x="7407735" y="15845"/>
                </a:cubicBezTo>
                <a:cubicBezTo>
                  <a:pt x="7417881" y="25991"/>
                  <a:pt x="7423580" y="39751"/>
                  <a:pt x="7423580" y="54099"/>
                </a:cubicBezTo>
                <a:lnTo>
                  <a:pt x="7423580" y="486890"/>
                </a:lnTo>
                <a:cubicBezTo>
                  <a:pt x="7423580" y="501238"/>
                  <a:pt x="7417880" y="514998"/>
                  <a:pt x="7407735" y="525144"/>
                </a:cubicBezTo>
                <a:cubicBezTo>
                  <a:pt x="7397589" y="535290"/>
                  <a:pt x="7383829" y="540989"/>
                  <a:pt x="7369481" y="540989"/>
                </a:cubicBezTo>
                <a:lnTo>
                  <a:pt x="54099" y="540989"/>
                </a:lnTo>
                <a:cubicBezTo>
                  <a:pt x="39751" y="540989"/>
                  <a:pt x="25991" y="535289"/>
                  <a:pt x="15845" y="525144"/>
                </a:cubicBezTo>
                <a:cubicBezTo>
                  <a:pt x="5699" y="514998"/>
                  <a:pt x="0" y="501238"/>
                  <a:pt x="0" y="486890"/>
                </a:cubicBezTo>
                <a:lnTo>
                  <a:pt x="0" y="54099"/>
                </a:lnTo>
                <a:close/>
              </a:path>
            </a:pathLst>
          </a:custGeom>
          <a:solidFill>
            <a:srgbClr val="C00000">
              <a:alpha val="8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8000" tIns="38705" rIns="50135" bIns="38705" numCol="1" spcCol="1270" anchor="ctr" anchorCtr="0">
            <a:noAutofit/>
          </a:bodyPr>
          <a:lstStyle/>
          <a:p>
            <a:pPr lvl="0" defTabSz="800100">
              <a:lnSpc>
                <a:spcPct val="90000"/>
              </a:lnSpc>
              <a:spcAft>
                <a:spcPct val="35000"/>
              </a:spcAft>
            </a:pPr>
            <a:r>
              <a:rPr lang="cs-CZ" sz="1600" b="1" dirty="0" smtClean="0">
                <a:solidFill>
                  <a:srgbClr val="FFFFFF"/>
                </a:solidFill>
                <a:latin typeface="Arial" charset="0"/>
              </a:rPr>
              <a:t>Podpora MSP i velkých podniků</a:t>
            </a:r>
            <a:endParaRPr lang="en-GB" sz="1600" b="1" u="sng" kern="1200" dirty="0">
              <a:solidFill>
                <a:srgbClr val="FFFFFF"/>
              </a:solidFill>
            </a:endParaRPr>
          </a:p>
        </p:txBody>
      </p:sp>
      <p:sp>
        <p:nvSpPr>
          <p:cNvPr id="7" name="Volný tvar 6"/>
          <p:cNvSpPr/>
          <p:nvPr/>
        </p:nvSpPr>
        <p:spPr>
          <a:xfrm>
            <a:off x="472701" y="3561555"/>
            <a:ext cx="1728192" cy="479513"/>
          </a:xfrm>
          <a:custGeom>
            <a:avLst/>
            <a:gdLst>
              <a:gd name="connsiteX0" fmla="*/ 0 w 7423580"/>
              <a:gd name="connsiteY0" fmla="*/ 54099 h 540989"/>
              <a:gd name="connsiteX1" fmla="*/ 15845 w 7423580"/>
              <a:gd name="connsiteY1" fmla="*/ 15845 h 540989"/>
              <a:gd name="connsiteX2" fmla="*/ 54099 w 7423580"/>
              <a:gd name="connsiteY2" fmla="*/ 0 h 540989"/>
              <a:gd name="connsiteX3" fmla="*/ 7369481 w 7423580"/>
              <a:gd name="connsiteY3" fmla="*/ 0 h 540989"/>
              <a:gd name="connsiteX4" fmla="*/ 7407735 w 7423580"/>
              <a:gd name="connsiteY4" fmla="*/ 15845 h 540989"/>
              <a:gd name="connsiteX5" fmla="*/ 7423580 w 7423580"/>
              <a:gd name="connsiteY5" fmla="*/ 54099 h 540989"/>
              <a:gd name="connsiteX6" fmla="*/ 7423580 w 7423580"/>
              <a:gd name="connsiteY6" fmla="*/ 486890 h 540989"/>
              <a:gd name="connsiteX7" fmla="*/ 7407735 w 7423580"/>
              <a:gd name="connsiteY7" fmla="*/ 525144 h 540989"/>
              <a:gd name="connsiteX8" fmla="*/ 7369481 w 7423580"/>
              <a:gd name="connsiteY8" fmla="*/ 540989 h 540989"/>
              <a:gd name="connsiteX9" fmla="*/ 54099 w 7423580"/>
              <a:gd name="connsiteY9" fmla="*/ 540989 h 540989"/>
              <a:gd name="connsiteX10" fmla="*/ 15845 w 7423580"/>
              <a:gd name="connsiteY10" fmla="*/ 525144 h 540989"/>
              <a:gd name="connsiteX11" fmla="*/ 0 w 7423580"/>
              <a:gd name="connsiteY11" fmla="*/ 486890 h 540989"/>
              <a:gd name="connsiteX12" fmla="*/ 0 w 7423580"/>
              <a:gd name="connsiteY12" fmla="*/ 54099 h 54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23580" h="540989">
                <a:moveTo>
                  <a:pt x="0" y="54099"/>
                </a:moveTo>
                <a:cubicBezTo>
                  <a:pt x="0" y="39751"/>
                  <a:pt x="5700" y="25991"/>
                  <a:pt x="15845" y="15845"/>
                </a:cubicBezTo>
                <a:cubicBezTo>
                  <a:pt x="25991" y="5699"/>
                  <a:pt x="39751" y="0"/>
                  <a:pt x="54099" y="0"/>
                </a:cubicBezTo>
                <a:lnTo>
                  <a:pt x="7369481" y="0"/>
                </a:lnTo>
                <a:cubicBezTo>
                  <a:pt x="7383829" y="0"/>
                  <a:pt x="7397589" y="5700"/>
                  <a:pt x="7407735" y="15845"/>
                </a:cubicBezTo>
                <a:cubicBezTo>
                  <a:pt x="7417881" y="25991"/>
                  <a:pt x="7423580" y="39751"/>
                  <a:pt x="7423580" y="54099"/>
                </a:cubicBezTo>
                <a:lnTo>
                  <a:pt x="7423580" y="486890"/>
                </a:lnTo>
                <a:cubicBezTo>
                  <a:pt x="7423580" y="501238"/>
                  <a:pt x="7417880" y="514998"/>
                  <a:pt x="7407735" y="525144"/>
                </a:cubicBezTo>
                <a:cubicBezTo>
                  <a:pt x="7397589" y="535290"/>
                  <a:pt x="7383829" y="540989"/>
                  <a:pt x="7369481" y="540989"/>
                </a:cubicBezTo>
                <a:lnTo>
                  <a:pt x="54099" y="540989"/>
                </a:lnTo>
                <a:cubicBezTo>
                  <a:pt x="39751" y="540989"/>
                  <a:pt x="25991" y="535289"/>
                  <a:pt x="15845" y="525144"/>
                </a:cubicBezTo>
                <a:cubicBezTo>
                  <a:pt x="5699" y="514998"/>
                  <a:pt x="0" y="501238"/>
                  <a:pt x="0" y="486890"/>
                </a:cubicBezTo>
                <a:lnTo>
                  <a:pt x="0" y="54099"/>
                </a:lnTo>
                <a:close/>
              </a:path>
            </a:pathLst>
          </a:custGeom>
          <a:solidFill>
            <a:srgbClr val="C00000">
              <a:alpha val="8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8000" tIns="38705" rIns="50135" bIns="38705" numCol="1" spcCol="1270" anchor="ctr" anchorCtr="0">
            <a:noAutofit/>
          </a:bodyPr>
          <a:lstStyle/>
          <a:p>
            <a:pPr lvl="0" defTabSz="800100">
              <a:lnSpc>
                <a:spcPct val="90000"/>
              </a:lnSpc>
              <a:spcAft>
                <a:spcPct val="35000"/>
              </a:spcAft>
            </a:pPr>
            <a:r>
              <a:rPr lang="cs-CZ" sz="1600" b="1" dirty="0" smtClean="0">
                <a:solidFill>
                  <a:srgbClr val="FFFFFF"/>
                </a:solidFill>
                <a:latin typeface="Arial" charset="0"/>
              </a:rPr>
              <a:t>Formy podpory</a:t>
            </a:r>
            <a:endParaRPr lang="en-GB" sz="1600" b="1" u="sng" kern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8262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Nadpis 1"/>
          <p:cNvSpPr>
            <a:spLocks noGrp="1"/>
          </p:cNvSpPr>
          <p:nvPr>
            <p:ph type="title" idx="4294967295"/>
          </p:nvPr>
        </p:nvSpPr>
        <p:spPr>
          <a:xfrm>
            <a:off x="467544" y="1052736"/>
            <a:ext cx="8059739" cy="648072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Finanční nástroje</a:t>
            </a:r>
            <a:r>
              <a:rPr lang="cs-CZ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GB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99" name="Zástupný symbol pro obsah 2"/>
          <p:cNvSpPr>
            <a:spLocks noGrp="1"/>
          </p:cNvSpPr>
          <p:nvPr>
            <p:ph idx="4294967295"/>
          </p:nvPr>
        </p:nvSpPr>
        <p:spPr>
          <a:xfrm>
            <a:off x="611560" y="1556792"/>
            <a:ext cx="7992888" cy="4968552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endParaRPr lang="cs-CZ" sz="1800" dirty="0" smtClean="0"/>
          </a:p>
          <a:p>
            <a:pPr eaLnBrk="1" hangingPunct="1">
              <a:buFont typeface="Wingdings" pitchFamily="2" charset="2"/>
              <a:buChar char="q"/>
            </a:pPr>
            <a:endParaRPr lang="cs-CZ" sz="1800" b="1" dirty="0" smtClean="0">
              <a:latin typeface="Arial CE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 bwMode="auto">
          <a:xfrm>
            <a:off x="539552" y="4160096"/>
            <a:ext cx="8280920" cy="1861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ts val="20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větší pákový efekt</a:t>
            </a:r>
            <a:r>
              <a:rPr lang="cs-CZ" sz="1400" kern="0" dirty="0"/>
              <a:t> </a:t>
            </a:r>
            <a:r>
              <a:rPr lang="cs-CZ" sz="1400" kern="0" dirty="0" smtClean="0"/>
              <a:t>→</a:t>
            </a:r>
            <a:r>
              <a:rPr kumimoji="0" lang="cs-CZ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 z 1 mld. Kč investovaných </a:t>
            </a:r>
            <a:br>
              <a:rPr kumimoji="0" lang="cs-CZ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</a:br>
            <a:r>
              <a:rPr kumimoji="0" lang="cs-CZ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do FN lze iniciovat investice až v objemu 10 mld. Kč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dlouhodobě </a:t>
            </a:r>
            <a:r>
              <a:rPr kumimoji="0" lang="cs-CZ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menší zatížení veřejných rozpočtů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menší narušení trhu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nižší riziko zneužití veřejných prostředků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eliminace neefektivních projektů</a:t>
            </a:r>
            <a:endParaRPr kumimoji="0" lang="cs-CZ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q"/>
              <a:tabLst/>
              <a:defRPr/>
            </a:pPr>
            <a:endParaRPr kumimoji="0" lang="cs-CZ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4294967295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493F82A-C7BC-46FB-9219-5DF3CA8B0CC9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807843862"/>
              </p:ext>
            </p:extLst>
          </p:nvPr>
        </p:nvGraphicFramePr>
        <p:xfrm>
          <a:off x="5796136" y="4149080"/>
          <a:ext cx="2952328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Volný tvar 10"/>
          <p:cNvSpPr/>
          <p:nvPr/>
        </p:nvSpPr>
        <p:spPr>
          <a:xfrm>
            <a:off x="683568" y="1772816"/>
            <a:ext cx="6480720" cy="648000"/>
          </a:xfrm>
          <a:custGeom>
            <a:avLst/>
            <a:gdLst>
              <a:gd name="connsiteX0" fmla="*/ 0 w 7423580"/>
              <a:gd name="connsiteY0" fmla="*/ 54099 h 540989"/>
              <a:gd name="connsiteX1" fmla="*/ 15845 w 7423580"/>
              <a:gd name="connsiteY1" fmla="*/ 15845 h 540989"/>
              <a:gd name="connsiteX2" fmla="*/ 54099 w 7423580"/>
              <a:gd name="connsiteY2" fmla="*/ 0 h 540989"/>
              <a:gd name="connsiteX3" fmla="*/ 7369481 w 7423580"/>
              <a:gd name="connsiteY3" fmla="*/ 0 h 540989"/>
              <a:gd name="connsiteX4" fmla="*/ 7407735 w 7423580"/>
              <a:gd name="connsiteY4" fmla="*/ 15845 h 540989"/>
              <a:gd name="connsiteX5" fmla="*/ 7423580 w 7423580"/>
              <a:gd name="connsiteY5" fmla="*/ 54099 h 540989"/>
              <a:gd name="connsiteX6" fmla="*/ 7423580 w 7423580"/>
              <a:gd name="connsiteY6" fmla="*/ 486890 h 540989"/>
              <a:gd name="connsiteX7" fmla="*/ 7407735 w 7423580"/>
              <a:gd name="connsiteY7" fmla="*/ 525144 h 540989"/>
              <a:gd name="connsiteX8" fmla="*/ 7369481 w 7423580"/>
              <a:gd name="connsiteY8" fmla="*/ 540989 h 540989"/>
              <a:gd name="connsiteX9" fmla="*/ 54099 w 7423580"/>
              <a:gd name="connsiteY9" fmla="*/ 540989 h 540989"/>
              <a:gd name="connsiteX10" fmla="*/ 15845 w 7423580"/>
              <a:gd name="connsiteY10" fmla="*/ 525144 h 540989"/>
              <a:gd name="connsiteX11" fmla="*/ 0 w 7423580"/>
              <a:gd name="connsiteY11" fmla="*/ 486890 h 540989"/>
              <a:gd name="connsiteX12" fmla="*/ 0 w 7423580"/>
              <a:gd name="connsiteY12" fmla="*/ 54099 h 54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23580" h="540989">
                <a:moveTo>
                  <a:pt x="0" y="54099"/>
                </a:moveTo>
                <a:cubicBezTo>
                  <a:pt x="0" y="39751"/>
                  <a:pt x="5700" y="25991"/>
                  <a:pt x="15845" y="15845"/>
                </a:cubicBezTo>
                <a:cubicBezTo>
                  <a:pt x="25991" y="5699"/>
                  <a:pt x="39751" y="0"/>
                  <a:pt x="54099" y="0"/>
                </a:cubicBezTo>
                <a:lnTo>
                  <a:pt x="7369481" y="0"/>
                </a:lnTo>
                <a:cubicBezTo>
                  <a:pt x="7383829" y="0"/>
                  <a:pt x="7397589" y="5700"/>
                  <a:pt x="7407735" y="15845"/>
                </a:cubicBezTo>
                <a:cubicBezTo>
                  <a:pt x="7417881" y="25991"/>
                  <a:pt x="7423580" y="39751"/>
                  <a:pt x="7423580" y="54099"/>
                </a:cubicBezTo>
                <a:lnTo>
                  <a:pt x="7423580" y="486890"/>
                </a:lnTo>
                <a:cubicBezTo>
                  <a:pt x="7423580" y="501238"/>
                  <a:pt x="7417880" y="514998"/>
                  <a:pt x="7407735" y="525144"/>
                </a:cubicBezTo>
                <a:cubicBezTo>
                  <a:pt x="7397589" y="535290"/>
                  <a:pt x="7383829" y="540989"/>
                  <a:pt x="7369481" y="540989"/>
                </a:cubicBezTo>
                <a:lnTo>
                  <a:pt x="54099" y="540989"/>
                </a:lnTo>
                <a:cubicBezTo>
                  <a:pt x="39751" y="540989"/>
                  <a:pt x="25991" y="535289"/>
                  <a:pt x="15845" y="525144"/>
                </a:cubicBezTo>
                <a:cubicBezTo>
                  <a:pt x="5699" y="514998"/>
                  <a:pt x="0" y="501238"/>
                  <a:pt x="0" y="486890"/>
                </a:cubicBezTo>
                <a:lnTo>
                  <a:pt x="0" y="54099"/>
                </a:lnTo>
                <a:close/>
              </a:path>
            </a:pathLst>
          </a:custGeom>
          <a:solidFill>
            <a:srgbClr val="C00000">
              <a:alpha val="8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8000" tIns="38705" rIns="50135" bIns="38705" numCol="1" spcCol="1270" anchor="ctr" anchorCtr="0">
            <a:noAutofit/>
          </a:bodyPr>
          <a:lstStyle/>
          <a:p>
            <a:pPr lvl="0" eaLnBrk="0" hangingPunct="0">
              <a:spcBef>
                <a:spcPct val="20000"/>
              </a:spcBef>
              <a:buClr>
                <a:srgbClr val="FF0000"/>
              </a:buClr>
              <a:defRPr/>
            </a:pPr>
            <a:r>
              <a:rPr lang="cs-CZ" sz="1600" b="1" kern="0" dirty="0" smtClean="0">
                <a:solidFill>
                  <a:srgbClr val="FFFFFF"/>
                </a:solidFill>
                <a:latin typeface="Arial" charset="0"/>
              </a:rPr>
              <a:t>Úvěry, záruky, kapitálové vstupy podporované v rámci HP státu</a:t>
            </a:r>
          </a:p>
        </p:txBody>
      </p:sp>
      <p:sp>
        <p:nvSpPr>
          <p:cNvPr id="13" name="Volný tvar 12"/>
          <p:cNvSpPr/>
          <p:nvPr/>
        </p:nvSpPr>
        <p:spPr>
          <a:xfrm>
            <a:off x="683568" y="2564904"/>
            <a:ext cx="7200800" cy="648000"/>
          </a:xfrm>
          <a:custGeom>
            <a:avLst/>
            <a:gdLst>
              <a:gd name="connsiteX0" fmla="*/ 0 w 7423580"/>
              <a:gd name="connsiteY0" fmla="*/ 54099 h 540989"/>
              <a:gd name="connsiteX1" fmla="*/ 15845 w 7423580"/>
              <a:gd name="connsiteY1" fmla="*/ 15845 h 540989"/>
              <a:gd name="connsiteX2" fmla="*/ 54099 w 7423580"/>
              <a:gd name="connsiteY2" fmla="*/ 0 h 540989"/>
              <a:gd name="connsiteX3" fmla="*/ 7369481 w 7423580"/>
              <a:gd name="connsiteY3" fmla="*/ 0 h 540989"/>
              <a:gd name="connsiteX4" fmla="*/ 7407735 w 7423580"/>
              <a:gd name="connsiteY4" fmla="*/ 15845 h 540989"/>
              <a:gd name="connsiteX5" fmla="*/ 7423580 w 7423580"/>
              <a:gd name="connsiteY5" fmla="*/ 54099 h 540989"/>
              <a:gd name="connsiteX6" fmla="*/ 7423580 w 7423580"/>
              <a:gd name="connsiteY6" fmla="*/ 486890 h 540989"/>
              <a:gd name="connsiteX7" fmla="*/ 7407735 w 7423580"/>
              <a:gd name="connsiteY7" fmla="*/ 525144 h 540989"/>
              <a:gd name="connsiteX8" fmla="*/ 7369481 w 7423580"/>
              <a:gd name="connsiteY8" fmla="*/ 540989 h 540989"/>
              <a:gd name="connsiteX9" fmla="*/ 54099 w 7423580"/>
              <a:gd name="connsiteY9" fmla="*/ 540989 h 540989"/>
              <a:gd name="connsiteX10" fmla="*/ 15845 w 7423580"/>
              <a:gd name="connsiteY10" fmla="*/ 525144 h 540989"/>
              <a:gd name="connsiteX11" fmla="*/ 0 w 7423580"/>
              <a:gd name="connsiteY11" fmla="*/ 486890 h 540989"/>
              <a:gd name="connsiteX12" fmla="*/ 0 w 7423580"/>
              <a:gd name="connsiteY12" fmla="*/ 54099 h 54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23580" h="540989">
                <a:moveTo>
                  <a:pt x="0" y="54099"/>
                </a:moveTo>
                <a:cubicBezTo>
                  <a:pt x="0" y="39751"/>
                  <a:pt x="5700" y="25991"/>
                  <a:pt x="15845" y="15845"/>
                </a:cubicBezTo>
                <a:cubicBezTo>
                  <a:pt x="25991" y="5699"/>
                  <a:pt x="39751" y="0"/>
                  <a:pt x="54099" y="0"/>
                </a:cubicBezTo>
                <a:lnTo>
                  <a:pt x="7369481" y="0"/>
                </a:lnTo>
                <a:cubicBezTo>
                  <a:pt x="7383829" y="0"/>
                  <a:pt x="7397589" y="5700"/>
                  <a:pt x="7407735" y="15845"/>
                </a:cubicBezTo>
                <a:cubicBezTo>
                  <a:pt x="7417881" y="25991"/>
                  <a:pt x="7423580" y="39751"/>
                  <a:pt x="7423580" y="54099"/>
                </a:cubicBezTo>
                <a:lnTo>
                  <a:pt x="7423580" y="486890"/>
                </a:lnTo>
                <a:cubicBezTo>
                  <a:pt x="7423580" y="501238"/>
                  <a:pt x="7417880" y="514998"/>
                  <a:pt x="7407735" y="525144"/>
                </a:cubicBezTo>
                <a:cubicBezTo>
                  <a:pt x="7397589" y="535290"/>
                  <a:pt x="7383829" y="540989"/>
                  <a:pt x="7369481" y="540989"/>
                </a:cubicBezTo>
                <a:lnTo>
                  <a:pt x="54099" y="540989"/>
                </a:lnTo>
                <a:cubicBezTo>
                  <a:pt x="39751" y="540989"/>
                  <a:pt x="25991" y="535289"/>
                  <a:pt x="15845" y="525144"/>
                </a:cubicBezTo>
                <a:cubicBezTo>
                  <a:pt x="5699" y="514998"/>
                  <a:pt x="0" y="501238"/>
                  <a:pt x="0" y="486890"/>
                </a:cubicBezTo>
                <a:lnTo>
                  <a:pt x="0" y="54099"/>
                </a:lnTo>
                <a:close/>
              </a:path>
            </a:pathLst>
          </a:custGeom>
          <a:solidFill>
            <a:srgbClr val="C00000">
              <a:alpha val="8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8000" tIns="38705" rIns="50135" bIns="38705" numCol="1" spcCol="1270" anchor="ctr" anchorCtr="0">
            <a:noAutofit/>
          </a:bodyPr>
          <a:lstStyle/>
          <a:p>
            <a:pPr lvl="0" eaLnBrk="0" hangingPunct="0">
              <a:spcBef>
                <a:spcPct val="20000"/>
              </a:spcBef>
              <a:buClr>
                <a:srgbClr val="FF0000"/>
              </a:buClr>
              <a:defRPr/>
            </a:pPr>
            <a:r>
              <a:rPr lang="cs-CZ" sz="1600" b="1" kern="0" dirty="0" smtClean="0">
                <a:solidFill>
                  <a:srgbClr val="FFFFFF"/>
                </a:solidFill>
                <a:latin typeface="Arial" charset="0"/>
              </a:rPr>
              <a:t>Předpoklad vrácení vložených veřejných prostředků nazpět do systému</a:t>
            </a:r>
          </a:p>
        </p:txBody>
      </p:sp>
      <p:sp>
        <p:nvSpPr>
          <p:cNvPr id="14" name="Volný tvar 13"/>
          <p:cNvSpPr/>
          <p:nvPr/>
        </p:nvSpPr>
        <p:spPr>
          <a:xfrm>
            <a:off x="683532" y="3356992"/>
            <a:ext cx="5760676" cy="648000"/>
          </a:xfrm>
          <a:custGeom>
            <a:avLst/>
            <a:gdLst>
              <a:gd name="connsiteX0" fmla="*/ 0 w 7423580"/>
              <a:gd name="connsiteY0" fmla="*/ 54099 h 540989"/>
              <a:gd name="connsiteX1" fmla="*/ 15845 w 7423580"/>
              <a:gd name="connsiteY1" fmla="*/ 15845 h 540989"/>
              <a:gd name="connsiteX2" fmla="*/ 54099 w 7423580"/>
              <a:gd name="connsiteY2" fmla="*/ 0 h 540989"/>
              <a:gd name="connsiteX3" fmla="*/ 7369481 w 7423580"/>
              <a:gd name="connsiteY3" fmla="*/ 0 h 540989"/>
              <a:gd name="connsiteX4" fmla="*/ 7407735 w 7423580"/>
              <a:gd name="connsiteY4" fmla="*/ 15845 h 540989"/>
              <a:gd name="connsiteX5" fmla="*/ 7423580 w 7423580"/>
              <a:gd name="connsiteY5" fmla="*/ 54099 h 540989"/>
              <a:gd name="connsiteX6" fmla="*/ 7423580 w 7423580"/>
              <a:gd name="connsiteY6" fmla="*/ 486890 h 540989"/>
              <a:gd name="connsiteX7" fmla="*/ 7407735 w 7423580"/>
              <a:gd name="connsiteY7" fmla="*/ 525144 h 540989"/>
              <a:gd name="connsiteX8" fmla="*/ 7369481 w 7423580"/>
              <a:gd name="connsiteY8" fmla="*/ 540989 h 540989"/>
              <a:gd name="connsiteX9" fmla="*/ 54099 w 7423580"/>
              <a:gd name="connsiteY9" fmla="*/ 540989 h 540989"/>
              <a:gd name="connsiteX10" fmla="*/ 15845 w 7423580"/>
              <a:gd name="connsiteY10" fmla="*/ 525144 h 540989"/>
              <a:gd name="connsiteX11" fmla="*/ 0 w 7423580"/>
              <a:gd name="connsiteY11" fmla="*/ 486890 h 540989"/>
              <a:gd name="connsiteX12" fmla="*/ 0 w 7423580"/>
              <a:gd name="connsiteY12" fmla="*/ 54099 h 54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23580" h="540989">
                <a:moveTo>
                  <a:pt x="0" y="54099"/>
                </a:moveTo>
                <a:cubicBezTo>
                  <a:pt x="0" y="39751"/>
                  <a:pt x="5700" y="25991"/>
                  <a:pt x="15845" y="15845"/>
                </a:cubicBezTo>
                <a:cubicBezTo>
                  <a:pt x="25991" y="5699"/>
                  <a:pt x="39751" y="0"/>
                  <a:pt x="54099" y="0"/>
                </a:cubicBezTo>
                <a:lnTo>
                  <a:pt x="7369481" y="0"/>
                </a:lnTo>
                <a:cubicBezTo>
                  <a:pt x="7383829" y="0"/>
                  <a:pt x="7397589" y="5700"/>
                  <a:pt x="7407735" y="15845"/>
                </a:cubicBezTo>
                <a:cubicBezTo>
                  <a:pt x="7417881" y="25991"/>
                  <a:pt x="7423580" y="39751"/>
                  <a:pt x="7423580" y="54099"/>
                </a:cubicBezTo>
                <a:lnTo>
                  <a:pt x="7423580" y="486890"/>
                </a:lnTo>
                <a:cubicBezTo>
                  <a:pt x="7423580" y="501238"/>
                  <a:pt x="7417880" y="514998"/>
                  <a:pt x="7407735" y="525144"/>
                </a:cubicBezTo>
                <a:cubicBezTo>
                  <a:pt x="7397589" y="535290"/>
                  <a:pt x="7383829" y="540989"/>
                  <a:pt x="7369481" y="540989"/>
                </a:cubicBezTo>
                <a:lnTo>
                  <a:pt x="54099" y="540989"/>
                </a:lnTo>
                <a:cubicBezTo>
                  <a:pt x="39751" y="540989"/>
                  <a:pt x="25991" y="535289"/>
                  <a:pt x="15845" y="525144"/>
                </a:cubicBezTo>
                <a:cubicBezTo>
                  <a:pt x="5699" y="514998"/>
                  <a:pt x="0" y="501238"/>
                  <a:pt x="0" y="486890"/>
                </a:cubicBezTo>
                <a:lnTo>
                  <a:pt x="0" y="54099"/>
                </a:lnTo>
                <a:close/>
              </a:path>
            </a:pathLst>
          </a:custGeom>
          <a:solidFill>
            <a:srgbClr val="C00000">
              <a:alpha val="8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8000" tIns="38705" rIns="50135" bIns="38705" numCol="1" spcCol="1270" anchor="ctr" anchorCtr="0">
            <a:noAutofit/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rgbClr val="FF0000"/>
              </a:buClr>
              <a:defRPr/>
            </a:pPr>
            <a:r>
              <a:rPr lang="cs-CZ" sz="1600" b="1" kern="0" dirty="0" smtClean="0">
                <a:solidFill>
                  <a:srgbClr val="FFFFFF"/>
                </a:solidFill>
                <a:latin typeface="Arial" charset="0"/>
              </a:rPr>
              <a:t>Efektivnější nástroj než jednorázová nenávratná dotace</a:t>
            </a:r>
            <a:endParaRPr lang="cs-CZ" sz="1600" kern="0" dirty="0" smtClean="0">
              <a:solidFill>
                <a:srgbClr val="FFFFFF"/>
              </a:solidFill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80920" cy="4680520"/>
          </a:xfrm>
        </p:spPr>
        <p:txBody>
          <a:bodyPr/>
          <a:lstStyle/>
          <a:p>
            <a:pPr marL="265113" indent="-265113">
              <a:buFont typeface="Wingdings" pitchFamily="2" charset="2"/>
              <a:buChar char="§"/>
            </a:pPr>
            <a:endParaRPr lang="cs-CZ" sz="1600" dirty="0" smtClean="0">
              <a:solidFill>
                <a:srgbClr val="FFFFFF"/>
              </a:solidFill>
            </a:endParaRPr>
          </a:p>
          <a:p>
            <a:pPr marL="265113" indent="-265113">
              <a:buFont typeface="Wingdings" pitchFamily="2" charset="2"/>
              <a:buChar char="§"/>
            </a:pPr>
            <a:endParaRPr lang="cs-CZ" sz="1600" dirty="0" smtClean="0">
              <a:solidFill>
                <a:srgbClr val="FFFFFF"/>
              </a:solidFill>
            </a:endParaRPr>
          </a:p>
          <a:p>
            <a:pPr marL="265113" indent="-265113">
              <a:buNone/>
            </a:pPr>
            <a:r>
              <a:rPr lang="cs-CZ" sz="1600" b="1" dirty="0" smtClean="0">
                <a:solidFill>
                  <a:srgbClr val="FFFFFF"/>
                </a:solidFill>
              </a:rPr>
              <a:t>Spolupráce s dalšími ministerstvy, státními fondy, hospodářskými</a:t>
            </a:r>
            <a:br>
              <a:rPr lang="cs-CZ" sz="1600" b="1" dirty="0" smtClean="0">
                <a:solidFill>
                  <a:srgbClr val="FFFFFF"/>
                </a:solidFill>
              </a:rPr>
            </a:br>
            <a:r>
              <a:rPr lang="cs-CZ" sz="1600" b="1" dirty="0" smtClean="0">
                <a:solidFill>
                  <a:srgbClr val="FFFFFF"/>
                </a:solidFill>
              </a:rPr>
              <a:t> a profesními </a:t>
            </a:r>
            <a:br>
              <a:rPr lang="cs-CZ" sz="1600" b="1" dirty="0" smtClean="0">
                <a:solidFill>
                  <a:srgbClr val="FFFFFF"/>
                </a:solidFill>
              </a:rPr>
            </a:br>
            <a:r>
              <a:rPr lang="cs-CZ" sz="1600" b="1" dirty="0" smtClean="0">
                <a:solidFill>
                  <a:srgbClr val="FFFFFF"/>
                </a:solidFill>
              </a:rPr>
              <a:t> a profesními komorami, vědeckovýzkumnými</a:t>
            </a:r>
            <a:endParaRPr lang="en-GB" sz="1600" b="1" dirty="0" smtClean="0">
              <a:solidFill>
                <a:srgbClr val="FFFFFF"/>
              </a:solidFill>
            </a:endParaRPr>
          </a:p>
          <a:p>
            <a:pPr marL="265113" indent="-265113">
              <a:buNone/>
            </a:pPr>
            <a:endParaRPr lang="cs-CZ" sz="1600" dirty="0" smtClean="0">
              <a:solidFill>
                <a:srgbClr val="FFFFFF"/>
              </a:solidFill>
            </a:endParaRPr>
          </a:p>
          <a:p>
            <a:pPr marL="265113" indent="-265113">
              <a:buNone/>
            </a:pPr>
            <a:endParaRPr lang="cs-CZ" sz="1600" dirty="0" smtClean="0">
              <a:solidFill>
                <a:srgbClr val="FFFFFF"/>
              </a:solidFill>
            </a:endParaRPr>
          </a:p>
          <a:p>
            <a:pPr marL="265113" indent="-265113">
              <a:buNone/>
            </a:pPr>
            <a:endParaRPr lang="cs-CZ" sz="1600" dirty="0" smtClean="0">
              <a:solidFill>
                <a:srgbClr val="FFFFFF"/>
              </a:solidFill>
            </a:endParaRPr>
          </a:p>
          <a:p>
            <a:pPr marL="265113" indent="-265113">
              <a:buNone/>
            </a:pPr>
            <a:endParaRPr lang="cs-CZ" sz="1600" dirty="0" smtClean="0">
              <a:solidFill>
                <a:srgbClr val="FFFFFF"/>
              </a:solidFill>
            </a:endParaRPr>
          </a:p>
          <a:p>
            <a:pPr marL="265113" indent="-265113">
              <a:buNone/>
            </a:pPr>
            <a:endParaRPr lang="en-GB" sz="1600" dirty="0" smtClean="0"/>
          </a:p>
          <a:p>
            <a:pPr marL="265113" indent="-265113">
              <a:buNone/>
            </a:pPr>
            <a:r>
              <a:rPr lang="en-US" sz="1600" dirty="0" smtClean="0"/>
              <a:t>   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3590B-54E3-4A0C-89E1-CB137B0F60E1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467544" y="1124744"/>
            <a:ext cx="8059739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dirty="0" smtClean="0">
                <a:latin typeface="+mj-lt"/>
                <a:ea typeface="+mj-ea"/>
                <a:cs typeface="+mj-cs"/>
              </a:rPr>
              <a:t>Budoucnost banky</a:t>
            </a:r>
            <a:endParaRPr lang="en-GB" sz="2400" b="1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6" name="Volný tvar 5"/>
          <p:cNvSpPr/>
          <p:nvPr/>
        </p:nvSpPr>
        <p:spPr>
          <a:xfrm>
            <a:off x="611560" y="1631177"/>
            <a:ext cx="5832648" cy="504056"/>
          </a:xfrm>
          <a:custGeom>
            <a:avLst/>
            <a:gdLst>
              <a:gd name="connsiteX0" fmla="*/ 0 w 7423580"/>
              <a:gd name="connsiteY0" fmla="*/ 54099 h 540989"/>
              <a:gd name="connsiteX1" fmla="*/ 15845 w 7423580"/>
              <a:gd name="connsiteY1" fmla="*/ 15845 h 540989"/>
              <a:gd name="connsiteX2" fmla="*/ 54099 w 7423580"/>
              <a:gd name="connsiteY2" fmla="*/ 0 h 540989"/>
              <a:gd name="connsiteX3" fmla="*/ 7369481 w 7423580"/>
              <a:gd name="connsiteY3" fmla="*/ 0 h 540989"/>
              <a:gd name="connsiteX4" fmla="*/ 7407735 w 7423580"/>
              <a:gd name="connsiteY4" fmla="*/ 15845 h 540989"/>
              <a:gd name="connsiteX5" fmla="*/ 7423580 w 7423580"/>
              <a:gd name="connsiteY5" fmla="*/ 54099 h 540989"/>
              <a:gd name="connsiteX6" fmla="*/ 7423580 w 7423580"/>
              <a:gd name="connsiteY6" fmla="*/ 486890 h 540989"/>
              <a:gd name="connsiteX7" fmla="*/ 7407735 w 7423580"/>
              <a:gd name="connsiteY7" fmla="*/ 525144 h 540989"/>
              <a:gd name="connsiteX8" fmla="*/ 7369481 w 7423580"/>
              <a:gd name="connsiteY8" fmla="*/ 540989 h 540989"/>
              <a:gd name="connsiteX9" fmla="*/ 54099 w 7423580"/>
              <a:gd name="connsiteY9" fmla="*/ 540989 h 540989"/>
              <a:gd name="connsiteX10" fmla="*/ 15845 w 7423580"/>
              <a:gd name="connsiteY10" fmla="*/ 525144 h 540989"/>
              <a:gd name="connsiteX11" fmla="*/ 0 w 7423580"/>
              <a:gd name="connsiteY11" fmla="*/ 486890 h 540989"/>
              <a:gd name="connsiteX12" fmla="*/ 0 w 7423580"/>
              <a:gd name="connsiteY12" fmla="*/ 54099 h 54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23580" h="540989">
                <a:moveTo>
                  <a:pt x="0" y="54099"/>
                </a:moveTo>
                <a:cubicBezTo>
                  <a:pt x="0" y="39751"/>
                  <a:pt x="5700" y="25991"/>
                  <a:pt x="15845" y="15845"/>
                </a:cubicBezTo>
                <a:cubicBezTo>
                  <a:pt x="25991" y="5699"/>
                  <a:pt x="39751" y="0"/>
                  <a:pt x="54099" y="0"/>
                </a:cubicBezTo>
                <a:lnTo>
                  <a:pt x="7369481" y="0"/>
                </a:lnTo>
                <a:cubicBezTo>
                  <a:pt x="7383829" y="0"/>
                  <a:pt x="7397589" y="5700"/>
                  <a:pt x="7407735" y="15845"/>
                </a:cubicBezTo>
                <a:cubicBezTo>
                  <a:pt x="7417881" y="25991"/>
                  <a:pt x="7423580" y="39751"/>
                  <a:pt x="7423580" y="54099"/>
                </a:cubicBezTo>
                <a:lnTo>
                  <a:pt x="7423580" y="486890"/>
                </a:lnTo>
                <a:cubicBezTo>
                  <a:pt x="7423580" y="501238"/>
                  <a:pt x="7417880" y="514998"/>
                  <a:pt x="7407735" y="525144"/>
                </a:cubicBezTo>
                <a:cubicBezTo>
                  <a:pt x="7397589" y="535290"/>
                  <a:pt x="7383829" y="540989"/>
                  <a:pt x="7369481" y="540989"/>
                </a:cubicBezTo>
                <a:lnTo>
                  <a:pt x="54099" y="540989"/>
                </a:lnTo>
                <a:cubicBezTo>
                  <a:pt x="39751" y="540989"/>
                  <a:pt x="25991" y="535289"/>
                  <a:pt x="15845" y="525144"/>
                </a:cubicBezTo>
                <a:cubicBezTo>
                  <a:pt x="5699" y="514998"/>
                  <a:pt x="0" y="501238"/>
                  <a:pt x="0" y="486890"/>
                </a:cubicBezTo>
                <a:lnTo>
                  <a:pt x="0" y="54099"/>
                </a:lnTo>
                <a:close/>
              </a:path>
            </a:pathLst>
          </a:custGeom>
          <a:solidFill>
            <a:srgbClr val="C00000">
              <a:alpha val="8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0135" tIns="38705" rIns="50135" bIns="38705" numCol="1" spcCol="1270" anchor="ctr" anchorCtr="0">
            <a:noAutofit/>
          </a:bodyPr>
          <a:lstStyle/>
          <a:p>
            <a:pPr marL="85725">
              <a:buNone/>
            </a:pPr>
            <a:r>
              <a:rPr lang="cs-CZ" sz="1600" b="1" dirty="0" smtClean="0">
                <a:solidFill>
                  <a:srgbClr val="FFFFFF"/>
                </a:solidFill>
              </a:rPr>
              <a:t>Transformace na národní rozvojovou banku</a:t>
            </a:r>
            <a:endParaRPr lang="en-GB" sz="1600" b="1" dirty="0" smtClean="0">
              <a:solidFill>
                <a:srgbClr val="FFFFFF"/>
              </a:solidFill>
            </a:endParaRPr>
          </a:p>
        </p:txBody>
      </p:sp>
      <p:pic>
        <p:nvPicPr>
          <p:cNvPr id="36" name="Picture 5" descr="C:\Users\Downloads\lafantova\Downloads\shops-1026415_12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7138" y="4554640"/>
            <a:ext cx="1187624" cy="1441732"/>
          </a:xfrm>
          <a:prstGeom prst="rect">
            <a:avLst/>
          </a:prstGeom>
          <a:noFill/>
        </p:spPr>
      </p:pic>
      <p:sp>
        <p:nvSpPr>
          <p:cNvPr id="15" name="Obdélník 14"/>
          <p:cNvSpPr/>
          <p:nvPr/>
        </p:nvSpPr>
        <p:spPr>
          <a:xfrm>
            <a:off x="358112" y="2387261"/>
            <a:ext cx="8246137" cy="3974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eaLnBrk="0" hangingPunct="0">
              <a:spcBef>
                <a:spcPct val="20000"/>
              </a:spcBef>
              <a:spcAft>
                <a:spcPts val="10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cs-CZ" sz="1600" b="1" kern="0" dirty="0" smtClean="0"/>
              <a:t>Spolupráce se státními fondy jako SFRB, SFŽP, PGRLF</a:t>
            </a:r>
          </a:p>
          <a:p>
            <a:pPr marL="742950" lvl="1" indent="-285750" eaLnBrk="0" hangingPunct="0">
              <a:spcBef>
                <a:spcPct val="20000"/>
              </a:spcBef>
              <a:spcAft>
                <a:spcPts val="10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cs-CZ" sz="1600" b="1" kern="0" dirty="0" smtClean="0"/>
              <a:t>Spolupráce s ministerstvy – např. </a:t>
            </a:r>
            <a:r>
              <a:rPr lang="cs-CZ" sz="1600" b="1" kern="0" dirty="0" err="1" smtClean="0"/>
              <a:t>MZe</a:t>
            </a:r>
            <a:r>
              <a:rPr lang="cs-CZ" sz="1600" b="1" kern="0" dirty="0" smtClean="0"/>
              <a:t> </a:t>
            </a:r>
            <a:r>
              <a:rPr lang="cs-CZ" sz="1600" kern="0" dirty="0" smtClean="0"/>
              <a:t>(nezemědělská činnost na venkově)</a:t>
            </a:r>
          </a:p>
          <a:p>
            <a:pPr marL="742950" lvl="1" indent="-285750" eaLnBrk="0" hangingPunct="0">
              <a:spcBef>
                <a:spcPct val="20000"/>
              </a:spcBef>
              <a:spcAft>
                <a:spcPts val="10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cs-CZ" sz="1600" b="1" kern="0" dirty="0"/>
              <a:t>Spolupráce s TAČR a </a:t>
            </a:r>
            <a:r>
              <a:rPr lang="cs-CZ" sz="1600" b="1" kern="0" dirty="0" smtClean="0"/>
              <a:t>vědeckovýzkumnými institucemi</a:t>
            </a:r>
          </a:p>
          <a:p>
            <a:pPr marL="742950" lvl="1" indent="-285750" eaLnBrk="0" hangingPunct="0">
              <a:spcBef>
                <a:spcPct val="20000"/>
              </a:spcBef>
              <a:spcAft>
                <a:spcPts val="10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cs-CZ" sz="1600" b="1" kern="0" dirty="0" smtClean="0"/>
              <a:t>Rozšiřování spolupráce </a:t>
            </a:r>
            <a:r>
              <a:rPr lang="cs-CZ" sz="1600" b="1" kern="0" dirty="0"/>
              <a:t>s </a:t>
            </a:r>
            <a:r>
              <a:rPr lang="cs-CZ" sz="1600" b="1" kern="0" dirty="0" smtClean="0"/>
              <a:t>kraji</a:t>
            </a:r>
          </a:p>
          <a:p>
            <a:pPr marL="742950" lvl="1" indent="-285750" eaLnBrk="0" hangingPunct="0">
              <a:spcBef>
                <a:spcPct val="20000"/>
              </a:spcBef>
              <a:spcAft>
                <a:spcPts val="10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cs-CZ" sz="1600" b="1" kern="0" dirty="0"/>
              <a:t>Spolupráce s komerčními bankami </a:t>
            </a:r>
            <a:r>
              <a:rPr lang="cs-CZ" sz="1600" b="1" kern="0" dirty="0" smtClean="0"/>
              <a:t>a leasingovými společnostmi – </a:t>
            </a:r>
            <a:r>
              <a:rPr lang="cs-CZ" sz="1600" b="1" kern="0" dirty="0"/>
              <a:t>sdílení rizik, rozšíření </a:t>
            </a:r>
            <a:r>
              <a:rPr lang="cs-CZ" sz="1600" b="1" kern="0" dirty="0" smtClean="0"/>
              <a:t>portfolia</a:t>
            </a:r>
          </a:p>
          <a:p>
            <a:pPr marL="742950" lvl="1" indent="-285750" eaLnBrk="0" hangingPunct="0">
              <a:spcBef>
                <a:spcPct val="20000"/>
              </a:spcBef>
              <a:spcAft>
                <a:spcPts val="10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cs-CZ" sz="1600" b="1" kern="0" dirty="0"/>
              <a:t>Investiční plán pro </a:t>
            </a:r>
            <a:r>
              <a:rPr lang="cs-CZ" sz="1600" b="1" kern="0" dirty="0" smtClean="0"/>
              <a:t>Evropu – pokračování úspěšné spolupráce</a:t>
            </a:r>
          </a:p>
          <a:p>
            <a:pPr marL="742950" lvl="1" indent="-285750" eaLnBrk="0" hangingPunct="0">
              <a:spcBef>
                <a:spcPct val="20000"/>
              </a:spcBef>
              <a:spcAft>
                <a:spcPts val="10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cs-CZ" sz="1600" b="1" kern="0" dirty="0"/>
              <a:t>EFSD – Evropský fond pro udržitelný rozvoj </a:t>
            </a:r>
            <a:r>
              <a:rPr lang="cs-CZ" sz="1600" kern="0" dirty="0" smtClean="0"/>
              <a:t>(externí </a:t>
            </a:r>
            <a:r>
              <a:rPr lang="cs-CZ" sz="1600" kern="0" dirty="0" err="1" smtClean="0"/>
              <a:t>Juncker</a:t>
            </a:r>
            <a:r>
              <a:rPr lang="cs-CZ" sz="1600" kern="0" dirty="0" smtClean="0"/>
              <a:t>)</a:t>
            </a:r>
          </a:p>
          <a:p>
            <a:pPr marL="742950" lvl="1" indent="-285750" eaLnBrk="0" hangingPunct="0">
              <a:spcBef>
                <a:spcPct val="20000"/>
              </a:spcBef>
              <a:spcAft>
                <a:spcPts val="10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cs-CZ" sz="1600" b="1" kern="0" dirty="0" smtClean="0"/>
              <a:t>Zvyšování viditelnosti ČMZRB činné jako národní rozvojové banky</a:t>
            </a:r>
            <a:endParaRPr lang="cs-CZ" sz="1600" b="1" kern="0" dirty="0"/>
          </a:p>
          <a:p>
            <a:pPr marL="742950" lvl="1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defRPr/>
            </a:pPr>
            <a:endParaRPr lang="cs-CZ" sz="1600" b="1" kern="0" dirty="0" smtClean="0"/>
          </a:p>
        </p:txBody>
      </p:sp>
      <p:sp>
        <p:nvSpPr>
          <p:cNvPr id="14" name="Nadpis 1"/>
          <p:cNvSpPr txBox="1">
            <a:spLocks/>
          </p:cNvSpPr>
          <p:nvPr/>
        </p:nvSpPr>
        <p:spPr bwMode="auto">
          <a:xfrm rot="779319">
            <a:off x="7788950" y="737653"/>
            <a:ext cx="1104350" cy="558156"/>
          </a:xfrm>
          <a:prstGeom prst="rect">
            <a:avLst/>
          </a:prstGeom>
          <a:solidFill>
            <a:srgbClr val="C00000">
              <a:alpha val="80000"/>
            </a:srgb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600" b="1" kern="0" noProof="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2.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Nadpis 1"/>
          <p:cNvSpPr>
            <a:spLocks noGrp="1"/>
          </p:cNvSpPr>
          <p:nvPr>
            <p:ph type="title" idx="4294967295"/>
          </p:nvPr>
        </p:nvSpPr>
        <p:spPr>
          <a:xfrm>
            <a:off x="539750" y="1124744"/>
            <a:ext cx="8059738" cy="720080"/>
          </a:xfrm>
        </p:spPr>
        <p:txBody>
          <a:bodyPr/>
          <a:lstStyle/>
          <a:p>
            <a:pPr eaLnBrk="1" hangingPunct="1">
              <a:defRPr/>
            </a:pPr>
            <a:r>
              <a:rPr lang="cs-CZ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  <a:endParaRPr lang="en-GB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99" name="Zástupný symbol pro obsah 2"/>
          <p:cNvSpPr>
            <a:spLocks noGrp="1"/>
          </p:cNvSpPr>
          <p:nvPr>
            <p:ph idx="4294967295"/>
          </p:nvPr>
        </p:nvSpPr>
        <p:spPr>
          <a:xfrm>
            <a:off x="611560" y="1268760"/>
            <a:ext cx="8064896" cy="4896544"/>
          </a:xfrm>
        </p:spPr>
        <p:txBody>
          <a:bodyPr/>
          <a:lstStyle/>
          <a:p>
            <a:pPr algn="ctr">
              <a:buNone/>
            </a:pPr>
            <a:endParaRPr lang="cs-CZ" sz="2400" b="1" dirty="0" smtClean="0">
              <a:solidFill>
                <a:srgbClr val="CC3300"/>
              </a:solidFill>
            </a:endParaRPr>
          </a:p>
          <a:p>
            <a:pPr algn="ctr">
              <a:buNone/>
            </a:pPr>
            <a:endParaRPr lang="cs-CZ" sz="2400" b="1" dirty="0" smtClean="0">
              <a:solidFill>
                <a:srgbClr val="CC3300"/>
              </a:solidFill>
            </a:endParaRPr>
          </a:p>
          <a:p>
            <a:pPr algn="ctr">
              <a:buNone/>
            </a:pPr>
            <a:endParaRPr lang="cs-CZ" sz="2400" b="1" dirty="0" smtClean="0">
              <a:solidFill>
                <a:srgbClr val="CC3300"/>
              </a:solidFill>
            </a:endParaRPr>
          </a:p>
          <a:p>
            <a:pPr algn="ctr">
              <a:buNone/>
            </a:pPr>
            <a:endParaRPr lang="cs-CZ" sz="2400" b="1" dirty="0" smtClean="0">
              <a:solidFill>
                <a:srgbClr val="CC3300"/>
              </a:solidFill>
            </a:endParaRPr>
          </a:p>
          <a:p>
            <a:pPr algn="ctr">
              <a:buNone/>
            </a:pPr>
            <a:endParaRPr lang="cs-CZ" sz="2400" b="1" dirty="0" smtClean="0">
              <a:solidFill>
                <a:srgbClr val="CC3300"/>
              </a:solidFill>
            </a:endParaRPr>
          </a:p>
          <a:p>
            <a:pPr>
              <a:buNone/>
            </a:pPr>
            <a:r>
              <a:rPr lang="cs-CZ" sz="2400" b="1" dirty="0" smtClean="0">
                <a:solidFill>
                  <a:srgbClr val="CC3300"/>
                </a:solidFill>
              </a:rPr>
              <a:t>                   Děkuji za pozornost</a:t>
            </a:r>
          </a:p>
          <a:p>
            <a:pPr>
              <a:buNone/>
            </a:pPr>
            <a:endParaRPr lang="cs-CZ" sz="1800" b="1" u="sng" dirty="0" smtClean="0"/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sz="1600" b="1" dirty="0" smtClean="0"/>
          </a:p>
          <a:p>
            <a:pPr>
              <a:buNone/>
            </a:pPr>
            <a:endParaRPr lang="cs-CZ" sz="1600" b="1" dirty="0" smtClean="0"/>
          </a:p>
          <a:p>
            <a:pPr>
              <a:buNone/>
            </a:pPr>
            <a:endParaRPr lang="cs-CZ" sz="1600" b="1" dirty="0" smtClean="0"/>
          </a:p>
          <a:p>
            <a:pPr>
              <a:buNone/>
            </a:pPr>
            <a:r>
              <a:rPr lang="cs-CZ" sz="1600" b="1" dirty="0" smtClean="0"/>
              <a:t>Bc. Jiří Jež</a:t>
            </a:r>
          </a:p>
          <a:p>
            <a:pPr>
              <a:buNone/>
            </a:pPr>
            <a:r>
              <a:rPr lang="cs-CZ" sz="1600" dirty="0" smtClean="0"/>
              <a:t>ředitel pobočky</a:t>
            </a:r>
          </a:p>
          <a:p>
            <a:pPr>
              <a:buNone/>
            </a:pPr>
            <a:endParaRPr lang="cs-CZ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028" name="Picture 4" descr="C:\Users\KRUPA\Desktop\cutcaster-photo-100187810-People-climb-stairs-to-meeting-platform-to-handshake-on-d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4149080"/>
            <a:ext cx="1944216" cy="1337621"/>
          </a:xfrm>
          <a:prstGeom prst="rect">
            <a:avLst/>
          </a:prstGeom>
          <a:noFill/>
        </p:spPr>
      </p:pic>
      <p:sp>
        <p:nvSpPr>
          <p:cNvPr id="7" name="Obdélník 6"/>
          <p:cNvSpPr/>
          <p:nvPr/>
        </p:nvSpPr>
        <p:spPr>
          <a:xfrm>
            <a:off x="3563888" y="1412776"/>
            <a:ext cx="4896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hangingPunct="1"/>
            <a:r>
              <a:rPr lang="cs-CZ" b="1" dirty="0" smtClean="0">
                <a:latin typeface="Arial CE" pitchFamily="34" charset="0"/>
                <a:cs typeface="Arial CE" pitchFamily="34" charset="0"/>
              </a:rPr>
              <a:t>Aktuální nabídka programů</a:t>
            </a:r>
            <a:r>
              <a:rPr lang="cs-CZ" dirty="0" smtClean="0">
                <a:latin typeface="Arial CE" pitchFamily="34" charset="0"/>
                <a:cs typeface="Arial CE" pitchFamily="34" charset="0"/>
              </a:rPr>
              <a:t>: </a:t>
            </a:r>
            <a:r>
              <a:rPr lang="cs-CZ" dirty="0" smtClean="0">
                <a:latin typeface="Arial CE" pitchFamily="34" charset="0"/>
                <a:cs typeface="Arial CE" pitchFamily="34" charset="0"/>
                <a:hlinkClick r:id="rId4"/>
              </a:rPr>
              <a:t>http://www.</a:t>
            </a:r>
            <a:r>
              <a:rPr lang="cs-CZ" dirty="0" err="1" smtClean="0">
                <a:latin typeface="Arial CE" pitchFamily="34" charset="0"/>
                <a:cs typeface="Arial CE" pitchFamily="34" charset="0"/>
                <a:hlinkClick r:id="rId4"/>
              </a:rPr>
              <a:t>cmzrb.cz</a:t>
            </a:r>
            <a:r>
              <a:rPr lang="cs-CZ" dirty="0" smtClean="0">
                <a:latin typeface="Arial CE" pitchFamily="34" charset="0"/>
                <a:cs typeface="Arial CE" pitchFamily="34" charset="0"/>
                <a:hlinkClick r:id="rId4"/>
              </a:rPr>
              <a:t>/produkty-a-</a:t>
            </a:r>
            <a:r>
              <a:rPr lang="cs-CZ" dirty="0" err="1" smtClean="0">
                <a:latin typeface="Arial CE" pitchFamily="34" charset="0"/>
                <a:cs typeface="Arial CE" pitchFamily="34" charset="0"/>
                <a:hlinkClick r:id="rId4"/>
              </a:rPr>
              <a:t>sluzby</a:t>
            </a:r>
            <a:endParaRPr lang="cs-CZ" dirty="0" smtClean="0">
              <a:latin typeface="Arial CE" pitchFamily="34" charset="0"/>
              <a:cs typeface="Arial CE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ČMZRB">
  <a:themeElements>
    <a:clrScheme name="Vrstvy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Vrstvy">
      <a:majorFont>
        <a:latin typeface="Arial CE"/>
        <a:ea typeface=""/>
        <a:cs typeface=""/>
      </a:majorFont>
      <a:minorFont>
        <a:latin typeface="Arial CE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rstvy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ČMZRB</Template>
  <TotalTime>12562</TotalTime>
  <Words>878</Words>
  <Application>Microsoft Office PowerPoint</Application>
  <PresentationFormat>Předvádění na obrazovce (4:3)</PresentationFormat>
  <Paragraphs>176</Paragraphs>
  <Slides>9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ČMZRB</vt:lpstr>
      <vt:lpstr> </vt:lpstr>
      <vt:lpstr>ČMZRB – základní údaje</vt:lpstr>
      <vt:lpstr>Prezentace aplikace PowerPoint</vt:lpstr>
      <vt:lpstr>Prezentace aplikace PowerPoint</vt:lpstr>
      <vt:lpstr>Prezentace aplikace PowerPoint</vt:lpstr>
      <vt:lpstr>Prezentace aplikace PowerPoint</vt:lpstr>
      <vt:lpstr>Finanční nástroje </vt:lpstr>
      <vt:lpstr>Prezentace aplikace PowerPoint</vt:lpstr>
      <vt:lpstr>      </vt:lpstr>
    </vt:vector>
  </TitlesOfParts>
  <Company>ČMZRB, OSM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 EUD Loan Guarantee Facility</dc:title>
  <dc:creator>Michal Pluta</dc:creator>
  <cp:lastModifiedBy>stefan.michal</cp:lastModifiedBy>
  <cp:revision>1362</cp:revision>
  <dcterms:created xsi:type="dcterms:W3CDTF">2012-10-26T11:29:50Z</dcterms:created>
  <dcterms:modified xsi:type="dcterms:W3CDTF">2017-12-21T10:41:53Z</dcterms:modified>
</cp:coreProperties>
</file>