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0"/>
  </p:notesMasterIdLst>
  <p:handoutMasterIdLst>
    <p:handoutMasterId r:id="rId11"/>
  </p:handoutMasterIdLst>
  <p:sldIdLst>
    <p:sldId id="283" r:id="rId2"/>
    <p:sldId id="257" r:id="rId3"/>
    <p:sldId id="258" r:id="rId4"/>
    <p:sldId id="260" r:id="rId5"/>
    <p:sldId id="304" r:id="rId6"/>
    <p:sldId id="284" r:id="rId7"/>
    <p:sldId id="261" r:id="rId8"/>
    <p:sldId id="270" r:id="rId9"/>
  </p:sldIdLst>
  <p:sldSz cx="12192000" cy="6858000"/>
  <p:notesSz cx="6794500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7C2494D-50F5-46EC-B0D1-E01B9BC73B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7CED8D-A5BA-4E8E-B0A2-6BDC743EA5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AF1B-BCCA-4B16-8540-396CFB6B620B}" type="datetimeFigureOut">
              <a:rPr lang="cs-CZ" smtClean="0"/>
              <a:t>08.03.2019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7233E4-7C5F-4D0D-A3B0-A5E5DCD90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EB08C0-809D-4D40-9457-6072815259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DE6B-12B1-44B6-89FE-F9F25728B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31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FC982-218E-4334-8186-6C5889D49078}" type="datetimeFigureOut">
              <a:rPr lang="cs-CZ" smtClean="0"/>
              <a:t>08.03.2019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56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8BA23-DFD0-4AB1-8A73-D5215D6A15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2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41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28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2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62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5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099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47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3-DFD0-4AB1-8A73-D5215D6A15E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59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6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4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68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7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02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1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0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0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3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8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2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9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ilityconcept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A30A531E-7B98-4952-AFA4-DECA54BB4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1"/>
            <a:ext cx="12051770" cy="6858001"/>
          </a:xfrm>
          <a:prstGeom prst="rect">
            <a:avLst/>
          </a:prstGeom>
        </p:spPr>
      </p:pic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A6596D4-D53C-424F-9F16-CC8686C07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B890B-70D4-42FE-A599-6AEF1A42D9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42D646-B58C-43C8-8152-01BC782B72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67D1587-504D-41BC-9D48-B61257BFBC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A2DE6E0-967C-4C58-8558-EC08F1138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559A5F2-8BE0-4998-A1E4-1B145465A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92AB2335-0C11-423B-88F4-0BDF4FD60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009" y="2404534"/>
            <a:ext cx="7766936" cy="1646302"/>
          </a:xfrm>
        </p:spPr>
        <p:txBody>
          <a:bodyPr/>
          <a:lstStyle/>
          <a:p>
            <a:r>
              <a:rPr lang="cs-CZ" sz="6000" dirty="0"/>
              <a:t>Solární </a:t>
            </a:r>
            <a:r>
              <a:rPr lang="cs-CZ" sz="6000" dirty="0" err="1"/>
              <a:t>mobilář</a:t>
            </a:r>
            <a:endParaRPr lang="cs-CZ" sz="6000" dirty="0"/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36FDDD4F-B423-46BB-8D4D-AFA1437C0040}"/>
              </a:ext>
            </a:extLst>
          </p:cNvPr>
          <p:cNvSpPr txBox="1">
            <a:spLocks/>
          </p:cNvSpPr>
          <p:nvPr/>
        </p:nvSpPr>
        <p:spPr>
          <a:xfrm>
            <a:off x="1851197" y="392487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bg1"/>
                </a:solidFill>
              </a:rPr>
              <a:t>Energie kdekoliv</a:t>
            </a:r>
          </a:p>
        </p:txBody>
      </p:sp>
      <p:pic>
        <p:nvPicPr>
          <p:cNvPr id="23" name="Obrázek 22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D31C7D50-40A2-4913-A0A1-8F2DABAC9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6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trom, obloha, exteriér&#10;&#10;Popis vygenerován s velmi vysokou mírou spolehlivosti">
            <a:extLst>
              <a:ext uri="{FF2B5EF4-FFF2-40B4-BE49-F238E27FC236}">
                <a16:creationId xmlns:a16="http://schemas.microsoft.com/office/drawing/2014/main" id="{78B72BF0-7A8B-48B8-8311-E04570D23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11" name="Obrázek 10" descr="Obsah obrázku tráva, exteriér, osoba&#10;&#10;Popis vygenerován s velmi vysokou mírou spolehlivosti">
            <a:extLst>
              <a:ext uri="{FF2B5EF4-FFF2-40B4-BE49-F238E27FC236}">
                <a16:creationId xmlns:a16="http://schemas.microsoft.com/office/drawing/2014/main" id="{D8285935-23A3-47D7-B07E-E169BDCE16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6" name="Obrázek 5" descr="Obsah obrázku osoba, interiér, mobilní telefon, telefon&#10;&#10;Popis vygenerován s velmi vysokou mírou spolehlivosti">
            <a:extLst>
              <a:ext uri="{FF2B5EF4-FFF2-40B4-BE49-F238E27FC236}">
                <a16:creationId xmlns:a16="http://schemas.microsoft.com/office/drawing/2014/main" id="{B0F9681A-3926-4075-B650-A9ECFCA7BE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21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https://images.pexels.com/photos/5263/apple-iphone-smartphone-desk.jpg?auto=compress&amp;cs=tinysrgb&amp;dpr=2&amp;h=750&amp;w=1260">
            <a:extLst>
              <a:ext uri="{FF2B5EF4-FFF2-40B4-BE49-F238E27FC236}">
                <a16:creationId xmlns:a16="http://schemas.microsoft.com/office/drawing/2014/main" id="{7FFE85DE-84AE-4890-83E3-4A6C4A7ED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3EA3FB-F3DA-47A7-999A-42D2205B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cs-CZ" b="1" dirty="0"/>
              <a:t>Máme lék na tyto problémy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9E6E5-9BA5-4E78-8EBA-6302B6A42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51" y="1881852"/>
            <a:ext cx="5811253" cy="3880773"/>
          </a:xfrm>
        </p:spPr>
        <p:txBody>
          <a:bodyPr>
            <a:normAutofit/>
          </a:bodyPr>
          <a:lstStyle/>
          <a:p>
            <a:r>
              <a:rPr lang="cs-CZ" b="1" dirty="0"/>
              <a:t>Nedostatek</a:t>
            </a:r>
            <a:r>
              <a:rPr lang="cs-CZ" dirty="0"/>
              <a:t> veřejných dobíjecích míst</a:t>
            </a:r>
          </a:p>
          <a:p>
            <a:r>
              <a:rPr lang="cs-CZ" b="1" dirty="0"/>
              <a:t>Neexistence</a:t>
            </a:r>
            <a:r>
              <a:rPr lang="cs-CZ" dirty="0"/>
              <a:t> veřejné konektivity k internetu</a:t>
            </a:r>
          </a:p>
          <a:p>
            <a:r>
              <a:rPr lang="cs-CZ" b="1" dirty="0"/>
              <a:t>Byrokracie </a:t>
            </a:r>
            <a:r>
              <a:rPr lang="cs-CZ" dirty="0"/>
              <a:t>- není potřeba stavební povolení</a:t>
            </a:r>
            <a:endParaRPr lang="cs-CZ" b="1" dirty="0"/>
          </a:p>
          <a:p>
            <a:r>
              <a:rPr lang="cs-CZ" b="1" dirty="0"/>
              <a:t>Kultivujeme</a:t>
            </a:r>
            <a:r>
              <a:rPr lang="cs-CZ" dirty="0"/>
              <a:t> veřejné prostředí a činíme je atraktivním</a:t>
            </a:r>
          </a:p>
          <a:p>
            <a:r>
              <a:rPr lang="cs-CZ" b="1" dirty="0"/>
              <a:t>Nulové náklady </a:t>
            </a:r>
            <a:r>
              <a:rPr lang="cs-CZ" dirty="0"/>
              <a:t>na dodávky energie</a:t>
            </a:r>
          </a:p>
          <a:p>
            <a:r>
              <a:rPr lang="cs-CZ" b="1" dirty="0"/>
              <a:t>Propagujeme</a:t>
            </a:r>
            <a:r>
              <a:rPr lang="cs-CZ" dirty="0"/>
              <a:t> Vás skrze inteligentní Wi-Fi a </a:t>
            </a:r>
            <a:r>
              <a:rPr lang="cs-CZ" dirty="0" err="1"/>
              <a:t>branding</a:t>
            </a:r>
            <a:endParaRPr lang="cs-CZ" dirty="0"/>
          </a:p>
        </p:txBody>
      </p:sp>
      <p:pic>
        <p:nvPicPr>
          <p:cNvPr id="18" name="Obrázek 17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27823603-1DA6-4914-9A39-AE7AF4EC1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  <p:grpSp>
        <p:nvGrpSpPr>
          <p:cNvPr id="28" name="Skupina 27">
            <a:extLst>
              <a:ext uri="{FF2B5EF4-FFF2-40B4-BE49-F238E27FC236}">
                <a16:creationId xmlns:a16="http://schemas.microsoft.com/office/drawing/2014/main" id="{BE920BFB-9F71-484E-B343-8EF39C642EE5}"/>
              </a:ext>
            </a:extLst>
          </p:cNvPr>
          <p:cNvGrpSpPr/>
          <p:nvPr/>
        </p:nvGrpSpPr>
        <p:grpSpPr>
          <a:xfrm>
            <a:off x="4425396" y="5509413"/>
            <a:ext cx="4582433" cy="1148562"/>
            <a:chOff x="4975668" y="1994688"/>
            <a:chExt cx="4582433" cy="1148562"/>
          </a:xfrm>
        </p:grpSpPr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E5D8D3B6-422D-41A4-A094-BEF019E7A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75668" y="2096302"/>
              <a:ext cx="1334860" cy="883315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9D373069-2634-4C77-AB69-FDCC7B74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4627" y="2096302"/>
              <a:ext cx="762147" cy="1046948"/>
            </a:xfrm>
            <a:prstGeom prst="rect">
              <a:avLst/>
            </a:prstGeom>
          </p:spPr>
        </p:pic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FD8B653F-F0B6-465D-AE18-63DA387B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1513" y="1994688"/>
              <a:ext cx="936654" cy="1094526"/>
            </a:xfrm>
            <a:prstGeom prst="rect">
              <a:avLst/>
            </a:prstGeom>
          </p:spPr>
        </p:pic>
        <p:pic>
          <p:nvPicPr>
            <p:cNvPr id="32" name="Obrázek 31">
              <a:extLst>
                <a:ext uri="{FF2B5EF4-FFF2-40B4-BE49-F238E27FC236}">
                  <a16:creationId xmlns:a16="http://schemas.microsoft.com/office/drawing/2014/main" id="{09DB6ECF-F2F3-4852-8C08-87ED64B1C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62906" y="1994688"/>
              <a:ext cx="695195" cy="1145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81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000">
        <p159:morph option="byObject"/>
      </p:transition>
    </mc:Choice>
    <mc:Fallback xmlns="">
      <p:transition spd="slow" advTm="1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 descr="Obsah obrázku strom, přenosný počítač, stůl, vsedě&#10;&#10;Popis vygenerován s velmi vysokou mírou spolehlivosti">
            <a:extLst>
              <a:ext uri="{FF2B5EF4-FFF2-40B4-BE49-F238E27FC236}">
                <a16:creationId xmlns:a16="http://schemas.microsoft.com/office/drawing/2014/main" id="{77A6F08B-95C7-4EFC-98CD-D41558682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53" name="Straight Connector 3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894FB4-8C75-4C9D-9782-6AAB5B86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/>
              <a:t>Naše řešení pro veřejný prostor a odpočinek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F05558-6AF3-4E57-B4E7-E329CEF8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2" y="2873914"/>
            <a:ext cx="4358075" cy="1614998"/>
          </a:xfrm>
        </p:spPr>
        <p:txBody>
          <a:bodyPr>
            <a:normAutofit/>
          </a:bodyPr>
          <a:lstStyle/>
          <a:p>
            <a:r>
              <a:rPr lang="cs-CZ" dirty="0"/>
              <a:t>Solární lavičky </a:t>
            </a:r>
            <a:r>
              <a:rPr lang="cs-CZ" b="1" dirty="0" err="1"/>
              <a:t>sCITYpro</a:t>
            </a:r>
            <a:endParaRPr lang="cs-CZ" b="1" dirty="0"/>
          </a:p>
          <a:p>
            <a:r>
              <a:rPr lang="cs-CZ" dirty="0"/>
              <a:t>Solární stůl </a:t>
            </a:r>
            <a:r>
              <a:rPr lang="cs-CZ" b="1" dirty="0" err="1"/>
              <a:t>sWAY</a:t>
            </a:r>
            <a:endParaRPr lang="cs-CZ" b="1" dirty="0"/>
          </a:p>
          <a:p>
            <a:r>
              <a:rPr lang="cs-CZ" b="1" dirty="0"/>
              <a:t>Dobíjecí stanice </a:t>
            </a:r>
            <a:r>
              <a:rPr lang="cs-CZ" dirty="0"/>
              <a:t>pro veřejné akce</a:t>
            </a:r>
          </a:p>
          <a:p>
            <a:r>
              <a:rPr lang="cs-CZ" dirty="0"/>
              <a:t>Místa pro veřejný internet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0" name="Obrázek 59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2BABB623-D53E-406C-925E-71BB946AA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3F431173-70B2-4FC3-8EB5-E2C58862399C}"/>
              </a:ext>
            </a:extLst>
          </p:cNvPr>
          <p:cNvSpPr txBox="1">
            <a:spLocks/>
          </p:cNvSpPr>
          <p:nvPr/>
        </p:nvSpPr>
        <p:spPr>
          <a:xfrm>
            <a:off x="548032" y="6427546"/>
            <a:ext cx="4358075" cy="161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Příjemné posezení po celý rok</a:t>
            </a:r>
          </a:p>
        </p:txBody>
      </p:sp>
      <p:pic>
        <p:nvPicPr>
          <p:cNvPr id="1026" name="Picture 2" descr="https://www.wifi4eu.eu/assets/images/group.png">
            <a:extLst>
              <a:ext uri="{FF2B5EF4-FFF2-40B4-BE49-F238E27FC236}">
                <a16:creationId xmlns:a16="http://schemas.microsoft.com/office/drawing/2014/main" id="{FA34369F-5F08-4C93-89E8-F7A5430C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254" y="5495968"/>
            <a:ext cx="2034545" cy="10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06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země, tráva, exteriér, vsedě&#10;&#10;Popis vygenerován s velmi vysokou mírou spolehlivosti">
            <a:extLst>
              <a:ext uri="{FF2B5EF4-FFF2-40B4-BE49-F238E27FC236}">
                <a16:creationId xmlns:a16="http://schemas.microsoft.com/office/drawing/2014/main" id="{7BFB3E78-418C-4851-881C-6AD0E3A57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14" y="-1"/>
            <a:ext cx="4431171" cy="2621148"/>
          </a:xfrm>
          <a:custGeom>
            <a:avLst/>
            <a:gdLst>
              <a:gd name="connsiteX0" fmla="*/ 389783 w 4431171"/>
              <a:gd name="connsiteY0" fmla="*/ 0 h 2621148"/>
              <a:gd name="connsiteX1" fmla="*/ 4431171 w 4431171"/>
              <a:gd name="connsiteY1" fmla="*/ 0 h 2621148"/>
              <a:gd name="connsiteX2" fmla="*/ 4431171 w 4431171"/>
              <a:gd name="connsiteY2" fmla="*/ 1 h 2621148"/>
              <a:gd name="connsiteX3" fmla="*/ 3573751 w 4431171"/>
              <a:gd name="connsiteY3" fmla="*/ 1 h 2621148"/>
              <a:gd name="connsiteX4" fmla="*/ 3182231 w 4431171"/>
              <a:gd name="connsiteY4" fmla="*/ 2621148 h 2621148"/>
              <a:gd name="connsiteX5" fmla="*/ 0 w 4431171"/>
              <a:gd name="connsiteY5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171" h="2621148">
                <a:moveTo>
                  <a:pt x="389783" y="0"/>
                </a:moveTo>
                <a:lnTo>
                  <a:pt x="4431171" y="0"/>
                </a:lnTo>
                <a:lnTo>
                  <a:pt x="4431171" y="1"/>
                </a:lnTo>
                <a:lnTo>
                  <a:pt x="3573751" y="1"/>
                </a:lnTo>
                <a:lnTo>
                  <a:pt x="3182231" y="2621148"/>
                </a:lnTo>
                <a:lnTo>
                  <a:pt x="0" y="2621148"/>
                </a:lnTo>
                <a:close/>
              </a:path>
            </a:pathLst>
          </a:custGeom>
        </p:spPr>
      </p:pic>
      <p:pic>
        <p:nvPicPr>
          <p:cNvPr id="14" name="Obrázek 13" descr="Obsah obrázku exteriér, silnice, budova&#10;&#10;Popis vygenerován s vysokou mírou spolehlivosti">
            <a:extLst>
              <a:ext uri="{FF2B5EF4-FFF2-40B4-BE49-F238E27FC236}">
                <a16:creationId xmlns:a16="http://schemas.microsoft.com/office/drawing/2014/main" id="{E45AF3ED-AA2D-43F6-AFCA-AD9D78AA1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2621147"/>
            <a:ext cx="3635044" cy="4236853"/>
          </a:xfrm>
          <a:custGeom>
            <a:avLst/>
            <a:gdLst>
              <a:gd name="connsiteX0" fmla="*/ 452813 w 3635044"/>
              <a:gd name="connsiteY0" fmla="*/ 0 h 4236853"/>
              <a:gd name="connsiteX1" fmla="*/ 3635044 w 3635044"/>
              <a:gd name="connsiteY1" fmla="*/ 0 h 4236853"/>
              <a:gd name="connsiteX2" fmla="*/ 3002185 w 3635044"/>
              <a:gd name="connsiteY2" fmla="*/ 4236853 h 4236853"/>
              <a:gd name="connsiteX3" fmla="*/ 0 w 3635044"/>
              <a:gd name="connsiteY3" fmla="*/ 4236853 h 4236853"/>
              <a:gd name="connsiteX4" fmla="*/ 0 w 3635044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044" h="4236853">
                <a:moveTo>
                  <a:pt x="452813" y="0"/>
                </a:moveTo>
                <a:lnTo>
                  <a:pt x="3635044" y="0"/>
                </a:lnTo>
                <a:lnTo>
                  <a:pt x="3002185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sp>
        <p:nvSpPr>
          <p:cNvPr id="38" name="Isosceles Triangle 30">
            <a:extLst>
              <a:ext uri="{FF2B5EF4-FFF2-40B4-BE49-F238E27FC236}">
                <a16:creationId xmlns:a16="http://schemas.microsoft.com/office/drawing/2014/main" id="{5212AA65-AC96-4A92-A0FD-EE0749BFF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770F72-E528-4C5A-AE35-FC504F42A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292" y="2621146"/>
            <a:ext cx="3256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26A7308-90CC-4EF7-9657-9DB93A60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701049">
            <a:off x="1315908" y="2711100"/>
            <a:ext cx="5114776" cy="678426"/>
          </a:xfrm>
        </p:spPr>
        <p:txBody>
          <a:bodyPr>
            <a:normAutofit/>
          </a:bodyPr>
          <a:lstStyle/>
          <a:p>
            <a:r>
              <a:rPr lang="cs-CZ" b="1" dirty="0" err="1"/>
              <a:t>sCITYpro</a:t>
            </a:r>
            <a:r>
              <a:rPr lang="cs-CZ" dirty="0"/>
              <a:t> &amp; </a:t>
            </a:r>
            <a:r>
              <a:rPr lang="cs-CZ" b="1" dirty="0" err="1"/>
              <a:t>sCITYsingle</a:t>
            </a:r>
            <a:endParaRPr lang="cs-CZ" b="1" dirty="0"/>
          </a:p>
        </p:txBody>
      </p:sp>
      <p:pic>
        <p:nvPicPr>
          <p:cNvPr id="41" name="Obrázek 40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02A5310E-F076-4978-80BB-730C2EB86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  <p:pic>
        <p:nvPicPr>
          <p:cNvPr id="4" name="Obrázek 3" descr="Obsah obrázku interiér, elektronika&#10;&#10;Popis se vygeneroval automaticky.">
            <a:extLst>
              <a:ext uri="{FF2B5EF4-FFF2-40B4-BE49-F238E27FC236}">
                <a16:creationId xmlns:a16="http://schemas.microsoft.com/office/drawing/2014/main" id="{8973EC5E-A9AC-45D9-8895-7719AB61A1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72" y="2294791"/>
            <a:ext cx="2416152" cy="3221536"/>
          </a:xfrm>
          <a:prstGeom prst="rect">
            <a:avLst/>
          </a:prstGeom>
        </p:spPr>
      </p:pic>
      <p:pic>
        <p:nvPicPr>
          <p:cNvPr id="6" name="Obrázek 5" descr="Obsah obrázku zeď, země, patro, interiér&#10;&#10;Popis se vygeneroval automaticky.">
            <a:extLst>
              <a:ext uri="{FF2B5EF4-FFF2-40B4-BE49-F238E27FC236}">
                <a16:creationId xmlns:a16="http://schemas.microsoft.com/office/drawing/2014/main" id="{F91FD393-4796-4075-B273-D0BEDCB3CA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706" y="2294791"/>
            <a:ext cx="2223108" cy="3223964"/>
          </a:xfrm>
          <a:prstGeom prst="rect">
            <a:avLst/>
          </a:prstGeom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A0D041C1-071C-4C39-B142-3C59A1B74F8F}"/>
              </a:ext>
            </a:extLst>
          </p:cNvPr>
          <p:cNvSpPr txBox="1">
            <a:spLocks/>
          </p:cNvSpPr>
          <p:nvPr/>
        </p:nvSpPr>
        <p:spPr>
          <a:xfrm>
            <a:off x="4580332" y="1720191"/>
            <a:ext cx="5114776" cy="678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/>
              <a:t>Wall &amp; </a:t>
            </a:r>
            <a:r>
              <a:rPr lang="cs-CZ" b="1" dirty="0" err="1"/>
              <a:t>Stand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54232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94FB4-8C75-4C9D-9782-6AAB5B86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Chytrý stůl </a:t>
            </a:r>
            <a:r>
              <a:rPr lang="cs-CZ" b="1" dirty="0" err="1"/>
              <a:t>sWAY</a:t>
            </a:r>
            <a:endParaRPr lang="cs-CZ" b="1" dirty="0"/>
          </a:p>
        </p:txBody>
      </p:sp>
      <p:pic>
        <p:nvPicPr>
          <p:cNvPr id="6" name="Obrázek 5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AB8ACEF1-5AF0-4758-973D-BE13180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9B0AA0-D0B5-49E9-80FF-D8D68D84B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18" y="1358772"/>
            <a:ext cx="8058638" cy="3695163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C0BD93C-E0E9-44B5-B412-FF725005FCF5}"/>
              </a:ext>
            </a:extLst>
          </p:cNvPr>
          <p:cNvGrpSpPr/>
          <p:nvPr/>
        </p:nvGrpSpPr>
        <p:grpSpPr>
          <a:xfrm>
            <a:off x="1513567" y="5255020"/>
            <a:ext cx="4582433" cy="1148562"/>
            <a:chOff x="4975668" y="1994688"/>
            <a:chExt cx="4582433" cy="1148562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BC4F443D-41C2-4FD2-AC70-C96612BC0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5668" y="2096302"/>
              <a:ext cx="1334860" cy="883315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CF60BA74-5525-4978-B27D-A5913DF1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4627" y="2096302"/>
              <a:ext cx="762147" cy="1046948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A34EBD25-F084-4A27-9F39-6BB7DE51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1513" y="1994688"/>
              <a:ext cx="936654" cy="1094526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E12B3D5F-E28F-4872-A9D1-C521AD37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62906" y="1994688"/>
              <a:ext cx="695195" cy="1145253"/>
            </a:xfrm>
            <a:prstGeom prst="rect">
              <a:avLst/>
            </a:prstGeom>
          </p:spPr>
        </p:pic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22FF72B7-DB37-46B8-9E91-208D5A718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345" y="5356634"/>
            <a:ext cx="838726" cy="9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EA2C306-641D-4A29-9C4F-8A7F752B10F8}"/>
              </a:ext>
            </a:extLst>
          </p:cNvPr>
          <p:cNvSpPr txBox="1">
            <a:spLocks/>
          </p:cNvSpPr>
          <p:nvPr/>
        </p:nvSpPr>
        <p:spPr>
          <a:xfrm>
            <a:off x="677334" y="67892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Reference</a:t>
            </a:r>
          </a:p>
        </p:txBody>
      </p:sp>
      <p:pic>
        <p:nvPicPr>
          <p:cNvPr id="11" name="Obrázek 10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4D586451-0B8F-4108-8083-931B18CE9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  <p:pic>
        <p:nvPicPr>
          <p:cNvPr id="7" name="Picture 2" descr="NovÃ© logo KarlovÃ½ch VarÅ¯.">
            <a:extLst>
              <a:ext uri="{FF2B5EF4-FFF2-40B4-BE49-F238E27FC236}">
                <a16:creationId xmlns:a16="http://schemas.microsoft.com/office/drawing/2014/main" id="{2716A55A-AC4F-4B19-8443-4B469384B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9547" y="2008192"/>
            <a:ext cx="2684408" cy="6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www.najbrt.cz/files/fitwidth/1200/auto/prahacilg.png">
            <a:extLst>
              <a:ext uri="{FF2B5EF4-FFF2-40B4-BE49-F238E27FC236}">
                <a16:creationId xmlns:a16="http://schemas.microsoft.com/office/drawing/2014/main" id="{1608B2C2-16E2-4328-B46A-1467AFDDB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3042" y="2953863"/>
            <a:ext cx="1376245" cy="13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cdn.skoda-storyboard.com/2017/11/170313-%C5%A0KODA-Logo-1594x1920.jpg">
            <a:extLst>
              <a:ext uri="{FF2B5EF4-FFF2-40B4-BE49-F238E27FC236}">
                <a16:creationId xmlns:a16="http://schemas.microsoft.com/office/drawing/2014/main" id="{671FC728-531B-4407-8652-FC093792F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0460" y="2970888"/>
            <a:ext cx="1176068" cy="13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meva group">
            <a:extLst>
              <a:ext uri="{FF2B5EF4-FFF2-40B4-BE49-F238E27FC236}">
                <a16:creationId xmlns:a16="http://schemas.microsoft.com/office/drawing/2014/main" id="{C85F89FB-3CD2-4DAF-8B41-91ECD7D4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753" y="2974514"/>
            <a:ext cx="2489539" cy="13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elated image">
            <a:extLst>
              <a:ext uri="{FF2B5EF4-FFF2-40B4-BE49-F238E27FC236}">
                <a16:creationId xmlns:a16="http://schemas.microsoft.com/office/drawing/2014/main" id="{34F9C1AE-FF29-4BB9-A322-ABB0D91D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6528" y="1999725"/>
            <a:ext cx="2503559" cy="6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15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3E6460F-2265-4392-BC55-3218C3FAC2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8" name="Obrázek 7" descr="Obsah obrázku exteriér, strom, země, tráva&#10;&#10;Popis vygenerován s velmi vysokou mírou spolehlivosti">
            <a:extLst>
              <a:ext uri="{FF2B5EF4-FFF2-40B4-BE49-F238E27FC236}">
                <a16:creationId xmlns:a16="http://schemas.microsoft.com/office/drawing/2014/main" id="{8AA3183D-56F7-41C7-A165-43E2BA9917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D1001D-776A-42BA-8165-F7B0018F06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43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6A7308-90CC-4EF7-9657-9DB93A60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cs-CZ" b="1" dirty="0"/>
              <a:t>Co získáte?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D930FA-6EF6-4830-8503-C3442A44D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179" y="1348826"/>
            <a:ext cx="5114776" cy="32635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1700" b="1" dirty="0"/>
              <a:t>Optimální</a:t>
            </a:r>
            <a:r>
              <a:rPr lang="cs-CZ" sz="1700" dirty="0"/>
              <a:t> </a:t>
            </a:r>
            <a:r>
              <a:rPr lang="cs-CZ" sz="1700" b="1" dirty="0"/>
              <a:t>doplněk</a:t>
            </a:r>
            <a:r>
              <a:rPr lang="cs-CZ" sz="1700" dirty="0"/>
              <a:t> pro Vaše projekty z oblasti revitalizace parkových a odpočinkových zón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Vyhledávaný</a:t>
            </a:r>
            <a:r>
              <a:rPr lang="cs-CZ" sz="1700" dirty="0"/>
              <a:t> </a:t>
            </a:r>
            <a:r>
              <a:rPr lang="cs-CZ" sz="1700" b="1" dirty="0"/>
              <a:t>doplněk</a:t>
            </a:r>
            <a:r>
              <a:rPr lang="cs-CZ" sz="1700" dirty="0"/>
              <a:t> pro </a:t>
            </a:r>
            <a:r>
              <a:rPr lang="cs-CZ" sz="1700" dirty="0" err="1"/>
              <a:t>workoutová</a:t>
            </a:r>
            <a:r>
              <a:rPr lang="cs-CZ" sz="1700" dirty="0"/>
              <a:t> hřiště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Vhodné do odpočinkových zón </a:t>
            </a:r>
            <a:r>
              <a:rPr lang="cs-CZ" sz="1700" dirty="0"/>
              <a:t>pro zaměstnance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Vysoce kvalitní produkt odolný proti vandalismu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Špičkový</a:t>
            </a:r>
            <a:r>
              <a:rPr lang="cs-CZ" sz="1700" dirty="0"/>
              <a:t> </a:t>
            </a:r>
            <a:r>
              <a:rPr lang="cs-CZ" sz="1700" b="1" dirty="0"/>
              <a:t>design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Atraktivitu</a:t>
            </a:r>
            <a:r>
              <a:rPr lang="cs-CZ" sz="1700" dirty="0"/>
              <a:t> všech, kteří půjdou kolem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Tisíce</a:t>
            </a:r>
            <a:r>
              <a:rPr lang="cs-CZ" sz="1700" dirty="0"/>
              <a:t> zobrazení cílené reklamy díky Wi-Fi marketingu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Vlastní</a:t>
            </a:r>
            <a:r>
              <a:rPr lang="cs-CZ" sz="1700" dirty="0"/>
              <a:t> </a:t>
            </a:r>
            <a:r>
              <a:rPr lang="cs-CZ" sz="1700" b="1" dirty="0"/>
              <a:t>design</a:t>
            </a:r>
            <a:r>
              <a:rPr lang="cs-CZ" sz="1700" dirty="0"/>
              <a:t> propagující Vaši společnost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69E5B191-50BA-4C5B-9062-5FF3FB97570B}"/>
              </a:ext>
            </a:extLst>
          </p:cNvPr>
          <p:cNvSpPr txBox="1">
            <a:spLocks/>
          </p:cNvSpPr>
          <p:nvPr/>
        </p:nvSpPr>
        <p:spPr>
          <a:xfrm>
            <a:off x="4154308" y="4576926"/>
            <a:ext cx="511477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/>
              <a:t>Proč s námi?</a:t>
            </a:r>
          </a:p>
        </p:txBody>
      </p:sp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953393B3-C867-4A7B-BE8E-457F0ADD0E0F}"/>
              </a:ext>
            </a:extLst>
          </p:cNvPr>
          <p:cNvSpPr txBox="1">
            <a:spLocks/>
          </p:cNvSpPr>
          <p:nvPr/>
        </p:nvSpPr>
        <p:spPr>
          <a:xfrm>
            <a:off x="4526262" y="5316152"/>
            <a:ext cx="5114776" cy="145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1600" dirty="0"/>
              <a:t>Vysoká </a:t>
            </a:r>
            <a:r>
              <a:rPr lang="cs-CZ" sz="1600" b="1" dirty="0"/>
              <a:t>flexibilita</a:t>
            </a:r>
            <a:r>
              <a:rPr lang="cs-CZ" sz="1600" dirty="0"/>
              <a:t> a vynikající komunikace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Příprava </a:t>
            </a:r>
            <a:r>
              <a:rPr lang="cs-CZ" sz="1600" b="1" dirty="0"/>
              <a:t>propagace</a:t>
            </a:r>
            <a:r>
              <a:rPr lang="cs-CZ" sz="1600" dirty="0"/>
              <a:t> </a:t>
            </a:r>
            <a:r>
              <a:rPr lang="cs-CZ" sz="1600" b="1" dirty="0"/>
              <a:t>na</a:t>
            </a:r>
            <a:r>
              <a:rPr lang="cs-CZ" sz="1600" dirty="0"/>
              <a:t> </a:t>
            </a:r>
            <a:r>
              <a:rPr lang="cs-CZ" sz="1600" b="1" dirty="0"/>
              <a:t>míru</a:t>
            </a:r>
          </a:p>
          <a:p>
            <a:pPr>
              <a:lnSpc>
                <a:spcPct val="90000"/>
              </a:lnSpc>
            </a:pPr>
            <a:r>
              <a:rPr lang="cs-CZ" sz="1600" b="1" dirty="0"/>
              <a:t>Ucelená</a:t>
            </a:r>
            <a:r>
              <a:rPr lang="cs-CZ" sz="1600" dirty="0"/>
              <a:t> </a:t>
            </a:r>
            <a:r>
              <a:rPr lang="cs-CZ" sz="1600" b="1" dirty="0"/>
              <a:t>platforma</a:t>
            </a:r>
            <a:r>
              <a:rPr lang="cs-CZ" sz="1600" dirty="0"/>
              <a:t> – jsme přímý výrobce</a:t>
            </a: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cs-CZ" sz="1700" dirty="0"/>
          </a:p>
        </p:txBody>
      </p:sp>
      <p:pic>
        <p:nvPicPr>
          <p:cNvPr id="29" name="Obrázek 28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CC2EA360-C0D5-48A7-A919-D31DA1C2B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29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84A38-6F3D-4151-8BBF-AEBE61D8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DCD1E7-FD7F-4C1D-902D-B1FD4648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Ability</a:t>
            </a:r>
            <a:r>
              <a:rPr lang="cs-CZ" b="1" dirty="0"/>
              <a:t> Group s.r.o.</a:t>
            </a:r>
          </a:p>
          <a:p>
            <a:r>
              <a:rPr lang="cs-CZ" dirty="0"/>
              <a:t>Adresa kanceláře: Bieblova 21, 150 00 Praha 5</a:t>
            </a:r>
          </a:p>
          <a:p>
            <a:r>
              <a:rPr lang="cs-CZ" dirty="0"/>
              <a:t>Adresa sídla: Púchovská 2470/11, 141 00 Praha 4</a:t>
            </a:r>
          </a:p>
          <a:p>
            <a:r>
              <a:rPr lang="cs-CZ" dirty="0"/>
              <a:t>IČ: 03645631  DIČ: CZ03645631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www.abilityconcept.eu</a:t>
            </a:r>
            <a:endParaRPr lang="cs-CZ" dirty="0"/>
          </a:p>
          <a:p>
            <a:r>
              <a:rPr lang="cs-CZ" dirty="0"/>
              <a:t>Tel: 774 496 582 – Ing. Tomáš Nebáznivý</a:t>
            </a:r>
          </a:p>
          <a:p>
            <a:r>
              <a:rPr lang="cs-CZ" dirty="0"/>
              <a:t>tomas.nebaznivy@abilitygroup.cz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19F6C8-557A-422A-A59E-DE4DD7209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355" y="2160589"/>
            <a:ext cx="3451472" cy="3451472"/>
          </a:xfrm>
          <a:prstGeom prst="rect">
            <a:avLst/>
          </a:prstGeom>
        </p:spPr>
      </p:pic>
      <p:pic>
        <p:nvPicPr>
          <p:cNvPr id="6" name="Obrázek 5" descr="Obsah obrázku objekt, věc&#10;&#10;Popis vygenerován s vysokou mírou spolehlivosti">
            <a:extLst>
              <a:ext uri="{FF2B5EF4-FFF2-40B4-BE49-F238E27FC236}">
                <a16:creationId xmlns:a16="http://schemas.microsoft.com/office/drawing/2014/main" id="{1F10BC7D-B4D4-4136-9DC7-9CA0E6FAC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796" y="5829301"/>
            <a:ext cx="2362149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20784</TotalTime>
  <Words>216</Words>
  <Application>Microsoft Office PowerPoint</Application>
  <PresentationFormat>Širokoúhlá obrazovka</PresentationFormat>
  <Paragraphs>53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Fazeta</vt:lpstr>
      <vt:lpstr>Solární mobilář</vt:lpstr>
      <vt:lpstr>Máme lék na tyto problémy</vt:lpstr>
      <vt:lpstr>Naše řešení pro veřejný prostor a odpočinek</vt:lpstr>
      <vt:lpstr>sCITYpro &amp; sCITYsingle</vt:lpstr>
      <vt:lpstr>Chytrý stůl sWAY</vt:lpstr>
      <vt:lpstr>Prezentace aplikace PowerPoint</vt:lpstr>
      <vt:lpstr>Co získáte?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concept</dc:title>
  <dc:creator>tomas</dc:creator>
  <cp:lastModifiedBy>admin</cp:lastModifiedBy>
  <cp:revision>87</cp:revision>
  <cp:lastPrinted>2017-08-09T10:38:29Z</cp:lastPrinted>
  <dcterms:created xsi:type="dcterms:W3CDTF">2017-07-17T06:23:30Z</dcterms:created>
  <dcterms:modified xsi:type="dcterms:W3CDTF">2019-03-08T10:43:01Z</dcterms:modified>
</cp:coreProperties>
</file>