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8"/>
  </p:notesMasterIdLst>
  <p:handoutMasterIdLst>
    <p:handoutMasterId r:id="rId19"/>
  </p:handoutMasterIdLst>
  <p:sldIdLst>
    <p:sldId id="705" r:id="rId2"/>
    <p:sldId id="700" r:id="rId3"/>
    <p:sldId id="703" r:id="rId4"/>
    <p:sldId id="701" r:id="rId5"/>
    <p:sldId id="702" r:id="rId6"/>
    <p:sldId id="704" r:id="rId7"/>
    <p:sldId id="683" r:id="rId8"/>
    <p:sldId id="671" r:id="rId9"/>
    <p:sldId id="696" r:id="rId10"/>
    <p:sldId id="699" r:id="rId11"/>
    <p:sldId id="698" r:id="rId12"/>
    <p:sldId id="691" r:id="rId13"/>
    <p:sldId id="695" r:id="rId14"/>
    <p:sldId id="692" r:id="rId15"/>
    <p:sldId id="693" r:id="rId16"/>
    <p:sldId id="694" r:id="rId17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3" autoAdjust="0"/>
    <p:restoredTop sz="99404" autoAdjust="0"/>
  </p:normalViewPr>
  <p:slideViewPr>
    <p:cSldViewPr snapToGrid="0" snapToObjects="1">
      <p:cViewPr>
        <p:scale>
          <a:sx n="80" d="100"/>
          <a:sy n="80" d="100"/>
        </p:scale>
        <p:origin x="-1637" y="-245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CDF6D-61E2-45CD-812C-397838CFD2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63807-0EBE-4F39-8CDC-90EB132BE54E}">
      <dgm:prSet phldrT="[Text]" custT="1"/>
      <dgm:spPr>
        <a:solidFill>
          <a:srgbClr val="154A7B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2000" b="1" dirty="0" err="1" smtClean="0">
              <a:latin typeface="Myriad "/>
            </a:rPr>
            <a:t>Digitálne</a:t>
          </a:r>
          <a:r>
            <a:rPr lang="cs-CZ" sz="2000" b="1" dirty="0" smtClean="0">
              <a:latin typeface="Myriad "/>
            </a:rPr>
            <a:t> </a:t>
          </a:r>
          <a:r>
            <a:rPr lang="cs-CZ" sz="2000" b="1" dirty="0" err="1" smtClean="0">
              <a:latin typeface="Myriad "/>
            </a:rPr>
            <a:t>inovácie</a:t>
          </a:r>
          <a:endParaRPr lang="en-US" sz="2000" b="1" dirty="0">
            <a:latin typeface="Myriad "/>
          </a:endParaRPr>
        </a:p>
      </dgm:t>
    </dgm:pt>
    <dgm:pt modelId="{4DC3FB29-42AF-44D6-9549-053366608604}" type="parTrans" cxnId="{93FF6AB5-8AB4-4C65-95B1-4B7FE9F418EB}">
      <dgm:prSet/>
      <dgm:spPr/>
      <dgm:t>
        <a:bodyPr/>
        <a:lstStyle/>
        <a:p>
          <a:endParaRPr lang="en-US"/>
        </a:p>
      </dgm:t>
    </dgm:pt>
    <dgm:pt modelId="{0B207A3C-3000-4FB5-A17C-405FE2A2487D}" type="sibTrans" cxnId="{93FF6AB5-8AB4-4C65-95B1-4B7FE9F418EB}">
      <dgm:prSet/>
      <dgm:spPr/>
      <dgm:t>
        <a:bodyPr/>
        <a:lstStyle/>
        <a:p>
          <a:endParaRPr lang="en-US"/>
        </a:p>
      </dgm:t>
    </dgm:pt>
    <dgm:pt modelId="{6BAD9994-8BCB-4F18-8199-20B1CF28F820}">
      <dgm:prSet phldrT="[Text]" custT="1"/>
      <dgm:spPr>
        <a:solidFill>
          <a:srgbClr val="154A7B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1600" b="1" dirty="0" smtClean="0">
              <a:latin typeface="Myriad "/>
            </a:rPr>
            <a:t>SMART </a:t>
          </a:r>
          <a:r>
            <a:rPr lang="cs-CZ" sz="1600" b="1" dirty="0" err="1" smtClean="0">
              <a:latin typeface="Myriad "/>
            </a:rPr>
            <a:t>Zdravie</a:t>
          </a:r>
          <a:endParaRPr lang="en-US" sz="1600" b="1" dirty="0">
            <a:latin typeface="Myriad "/>
          </a:endParaRPr>
        </a:p>
      </dgm:t>
    </dgm:pt>
    <dgm:pt modelId="{AE447B53-F386-4FB7-9609-E1069C1F45C2}" type="parTrans" cxnId="{32773D94-0419-46C8-BA67-1797E9BB50FC}">
      <dgm:prSet/>
      <dgm:spPr/>
      <dgm:t>
        <a:bodyPr/>
        <a:lstStyle/>
        <a:p>
          <a:endParaRPr lang="en-US"/>
        </a:p>
      </dgm:t>
    </dgm:pt>
    <dgm:pt modelId="{EC9B2863-8D45-4FFE-9D57-0B35B769C158}" type="sibTrans" cxnId="{32773D94-0419-46C8-BA67-1797E9BB50FC}">
      <dgm:prSet/>
      <dgm:spPr/>
      <dgm:t>
        <a:bodyPr/>
        <a:lstStyle/>
        <a:p>
          <a:endParaRPr lang="en-US"/>
        </a:p>
      </dgm:t>
    </dgm:pt>
    <dgm:pt modelId="{5F370A9B-A3FA-4D95-BC48-DFF78FF729EA}">
      <dgm:prSet phldrT="[Text]" custT="1"/>
      <dgm:spPr>
        <a:solidFill>
          <a:srgbClr val="154A7B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1430" b="1" dirty="0" smtClean="0">
              <a:latin typeface="Myriad "/>
            </a:rPr>
            <a:t>SMART </a:t>
          </a:r>
          <a:r>
            <a:rPr lang="cs-CZ" sz="1430" b="1" dirty="0" smtClean="0">
              <a:latin typeface="Myriad "/>
            </a:rPr>
            <a:t>Doprava</a:t>
          </a:r>
          <a:endParaRPr lang="en-US" sz="1430" b="1" dirty="0">
            <a:latin typeface="Myriad "/>
          </a:endParaRPr>
        </a:p>
      </dgm:t>
    </dgm:pt>
    <dgm:pt modelId="{BFAF1984-D044-43DF-A268-6ED61AC227DD}" type="parTrans" cxnId="{B5C8B6BF-3417-465C-AFE6-8304410835B9}">
      <dgm:prSet/>
      <dgm:spPr/>
      <dgm:t>
        <a:bodyPr/>
        <a:lstStyle/>
        <a:p>
          <a:endParaRPr lang="en-US"/>
        </a:p>
      </dgm:t>
    </dgm:pt>
    <dgm:pt modelId="{F5041EDA-1C9C-47F0-AB70-A0E87C95216B}" type="sibTrans" cxnId="{B5C8B6BF-3417-465C-AFE6-8304410835B9}">
      <dgm:prSet/>
      <dgm:spPr/>
      <dgm:t>
        <a:bodyPr/>
        <a:lstStyle/>
        <a:p>
          <a:endParaRPr lang="en-US"/>
        </a:p>
      </dgm:t>
    </dgm:pt>
    <dgm:pt modelId="{7CF3A312-0E67-463C-9251-64C200DC2338}">
      <dgm:prSet phldrT="[Text]" custT="1"/>
      <dgm:spPr>
        <a:solidFill>
          <a:srgbClr val="154A7B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1600" b="1" dirty="0" smtClean="0">
              <a:latin typeface="Myriad "/>
            </a:rPr>
            <a:t>SMART </a:t>
          </a:r>
          <a:r>
            <a:rPr lang="cs-CZ" sz="1600" b="1" dirty="0" err="1" smtClean="0">
              <a:latin typeface="Myriad "/>
            </a:rPr>
            <a:t>Energia</a:t>
          </a:r>
          <a:endParaRPr lang="en-US" sz="1600" b="1" dirty="0">
            <a:latin typeface="Myriad "/>
          </a:endParaRPr>
        </a:p>
      </dgm:t>
    </dgm:pt>
    <dgm:pt modelId="{E39C378D-C962-43B7-9747-09738490E633}" type="parTrans" cxnId="{F5018A84-5579-4462-A732-4D07B3314463}">
      <dgm:prSet/>
      <dgm:spPr/>
      <dgm:t>
        <a:bodyPr/>
        <a:lstStyle/>
        <a:p>
          <a:endParaRPr lang="en-US"/>
        </a:p>
      </dgm:t>
    </dgm:pt>
    <dgm:pt modelId="{A291D73D-AC16-4C28-9437-200D81827134}" type="sibTrans" cxnId="{F5018A84-5579-4462-A732-4D07B3314463}">
      <dgm:prSet/>
      <dgm:spPr/>
      <dgm:t>
        <a:bodyPr/>
        <a:lstStyle/>
        <a:p>
          <a:endParaRPr lang="en-US"/>
        </a:p>
      </dgm:t>
    </dgm:pt>
    <dgm:pt modelId="{23A519C7-0F00-49CB-9DB1-E64E5B2F5108}" type="pres">
      <dgm:prSet presAssocID="{2A1CDF6D-61E2-45CD-812C-397838CFD2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C1434-98F8-46BD-A882-051BAC83E4D2}" type="pres">
      <dgm:prSet presAssocID="{1AD63807-0EBE-4F39-8CDC-90EB132BE54E}" presName="centerShape" presStyleLbl="node0" presStyleIdx="0" presStyleCnt="1" custScaleX="107815" custScaleY="107815"/>
      <dgm:spPr/>
      <dgm:t>
        <a:bodyPr/>
        <a:lstStyle/>
        <a:p>
          <a:endParaRPr lang="en-US"/>
        </a:p>
      </dgm:t>
    </dgm:pt>
    <dgm:pt modelId="{E94AB73F-EB7D-4914-8FCF-A8520471F1E5}" type="pres">
      <dgm:prSet presAssocID="{6BAD9994-8BCB-4F18-8199-20B1CF28F820}" presName="node" presStyleLbl="node1" presStyleIdx="0" presStyleCnt="3" custScaleX="105967" custScaleY="105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F4544-5F20-402B-B86A-AE7A14C5322B}" type="pres">
      <dgm:prSet presAssocID="{6BAD9994-8BCB-4F18-8199-20B1CF28F820}" presName="dummy" presStyleCnt="0"/>
      <dgm:spPr/>
    </dgm:pt>
    <dgm:pt modelId="{0B87D045-6784-4AB1-8E3B-1BF8F5D291EB}" type="pres">
      <dgm:prSet presAssocID="{EC9B2863-8D45-4FFE-9D57-0B35B769C15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484762-6C18-464B-A5CF-60753687CDFA}" type="pres">
      <dgm:prSet presAssocID="{5F370A9B-A3FA-4D95-BC48-DFF78FF729EA}" presName="node" presStyleLbl="node1" presStyleIdx="1" presStyleCnt="3" custScaleX="109351" custScaleY="10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7D95-B8F1-4D1A-8109-E78971006588}" type="pres">
      <dgm:prSet presAssocID="{5F370A9B-A3FA-4D95-BC48-DFF78FF729EA}" presName="dummy" presStyleCnt="0"/>
      <dgm:spPr/>
    </dgm:pt>
    <dgm:pt modelId="{DE29779F-72B3-40FF-BAF1-1951989D6DF6}" type="pres">
      <dgm:prSet presAssocID="{F5041EDA-1C9C-47F0-AB70-A0E87C95216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0AC4772-EEE7-4087-AA3D-77C9E6B748C6}" type="pres">
      <dgm:prSet presAssocID="{7CF3A312-0E67-463C-9251-64C200DC2338}" presName="node" presStyleLbl="node1" presStyleIdx="2" presStyleCnt="3" custScaleX="108659" custScaleY="108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1E42B-9EAE-4F59-868B-A21BC8B35DFF}" type="pres">
      <dgm:prSet presAssocID="{7CF3A312-0E67-463C-9251-64C200DC2338}" presName="dummy" presStyleCnt="0"/>
      <dgm:spPr/>
    </dgm:pt>
    <dgm:pt modelId="{F0F52777-3D68-46BD-A13A-8980B492B3BA}" type="pres">
      <dgm:prSet presAssocID="{A291D73D-AC16-4C28-9437-200D81827134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E308653-2AF2-4785-ADB1-6BE9453575C3}" type="presOf" srcId="{5F370A9B-A3FA-4D95-BC48-DFF78FF729EA}" destId="{4B484762-6C18-464B-A5CF-60753687CDFA}" srcOrd="0" destOrd="0" presId="urn:microsoft.com/office/officeart/2005/8/layout/radial6"/>
    <dgm:cxn modelId="{A306A01E-5385-4783-96B3-C2A9814116EC}" type="presOf" srcId="{EC9B2863-8D45-4FFE-9D57-0B35B769C158}" destId="{0B87D045-6784-4AB1-8E3B-1BF8F5D291EB}" srcOrd="0" destOrd="0" presId="urn:microsoft.com/office/officeart/2005/8/layout/radial6"/>
    <dgm:cxn modelId="{794DB733-ADC3-45C0-86AB-5E255900C72A}" type="presOf" srcId="{7CF3A312-0E67-463C-9251-64C200DC2338}" destId="{90AC4772-EEE7-4087-AA3D-77C9E6B748C6}" srcOrd="0" destOrd="0" presId="urn:microsoft.com/office/officeart/2005/8/layout/radial6"/>
    <dgm:cxn modelId="{93FF6AB5-8AB4-4C65-95B1-4B7FE9F418EB}" srcId="{2A1CDF6D-61E2-45CD-812C-397838CFD29E}" destId="{1AD63807-0EBE-4F39-8CDC-90EB132BE54E}" srcOrd="0" destOrd="0" parTransId="{4DC3FB29-42AF-44D6-9549-053366608604}" sibTransId="{0B207A3C-3000-4FB5-A17C-405FE2A2487D}"/>
    <dgm:cxn modelId="{1705A997-7291-4157-AC94-CBFA0783AD8E}" type="presOf" srcId="{6BAD9994-8BCB-4F18-8199-20B1CF28F820}" destId="{E94AB73F-EB7D-4914-8FCF-A8520471F1E5}" srcOrd="0" destOrd="0" presId="urn:microsoft.com/office/officeart/2005/8/layout/radial6"/>
    <dgm:cxn modelId="{3FD7AAC9-C560-4120-A89D-960A9EDB4D61}" type="presOf" srcId="{2A1CDF6D-61E2-45CD-812C-397838CFD29E}" destId="{23A519C7-0F00-49CB-9DB1-E64E5B2F5108}" srcOrd="0" destOrd="0" presId="urn:microsoft.com/office/officeart/2005/8/layout/radial6"/>
    <dgm:cxn modelId="{B5C8B6BF-3417-465C-AFE6-8304410835B9}" srcId="{1AD63807-0EBE-4F39-8CDC-90EB132BE54E}" destId="{5F370A9B-A3FA-4D95-BC48-DFF78FF729EA}" srcOrd="1" destOrd="0" parTransId="{BFAF1984-D044-43DF-A268-6ED61AC227DD}" sibTransId="{F5041EDA-1C9C-47F0-AB70-A0E87C95216B}"/>
    <dgm:cxn modelId="{0855730F-E414-438D-8E1F-7BBA69ED62B4}" type="presOf" srcId="{A291D73D-AC16-4C28-9437-200D81827134}" destId="{F0F52777-3D68-46BD-A13A-8980B492B3BA}" srcOrd="0" destOrd="0" presId="urn:microsoft.com/office/officeart/2005/8/layout/radial6"/>
    <dgm:cxn modelId="{0D38D435-82FE-4B87-979C-C178C50D854B}" type="presOf" srcId="{1AD63807-0EBE-4F39-8CDC-90EB132BE54E}" destId="{88FC1434-98F8-46BD-A882-051BAC83E4D2}" srcOrd="0" destOrd="0" presId="urn:microsoft.com/office/officeart/2005/8/layout/radial6"/>
    <dgm:cxn modelId="{F5018A84-5579-4462-A732-4D07B3314463}" srcId="{1AD63807-0EBE-4F39-8CDC-90EB132BE54E}" destId="{7CF3A312-0E67-463C-9251-64C200DC2338}" srcOrd="2" destOrd="0" parTransId="{E39C378D-C962-43B7-9747-09738490E633}" sibTransId="{A291D73D-AC16-4C28-9437-200D81827134}"/>
    <dgm:cxn modelId="{32773D94-0419-46C8-BA67-1797E9BB50FC}" srcId="{1AD63807-0EBE-4F39-8CDC-90EB132BE54E}" destId="{6BAD9994-8BCB-4F18-8199-20B1CF28F820}" srcOrd="0" destOrd="0" parTransId="{AE447B53-F386-4FB7-9609-E1069C1F45C2}" sibTransId="{EC9B2863-8D45-4FFE-9D57-0B35B769C158}"/>
    <dgm:cxn modelId="{EC5340A3-90D8-4C1F-95FD-F48AB33F80FA}" type="presOf" srcId="{F5041EDA-1C9C-47F0-AB70-A0E87C95216B}" destId="{DE29779F-72B3-40FF-BAF1-1951989D6DF6}" srcOrd="0" destOrd="0" presId="urn:microsoft.com/office/officeart/2005/8/layout/radial6"/>
    <dgm:cxn modelId="{F13A30C3-9A73-4BEB-8597-CD6AA37E831F}" type="presParOf" srcId="{23A519C7-0F00-49CB-9DB1-E64E5B2F5108}" destId="{88FC1434-98F8-46BD-A882-051BAC83E4D2}" srcOrd="0" destOrd="0" presId="urn:microsoft.com/office/officeart/2005/8/layout/radial6"/>
    <dgm:cxn modelId="{F8924A07-4DD3-498F-B2A7-9130864B1EBF}" type="presParOf" srcId="{23A519C7-0F00-49CB-9DB1-E64E5B2F5108}" destId="{E94AB73F-EB7D-4914-8FCF-A8520471F1E5}" srcOrd="1" destOrd="0" presId="urn:microsoft.com/office/officeart/2005/8/layout/radial6"/>
    <dgm:cxn modelId="{875AA26A-3BCC-40F0-8EDF-8FAAB61254D6}" type="presParOf" srcId="{23A519C7-0F00-49CB-9DB1-E64E5B2F5108}" destId="{A6BF4544-5F20-402B-B86A-AE7A14C5322B}" srcOrd="2" destOrd="0" presId="urn:microsoft.com/office/officeart/2005/8/layout/radial6"/>
    <dgm:cxn modelId="{65BCF5DF-428C-44B3-B3A1-2F265B067485}" type="presParOf" srcId="{23A519C7-0F00-49CB-9DB1-E64E5B2F5108}" destId="{0B87D045-6784-4AB1-8E3B-1BF8F5D291EB}" srcOrd="3" destOrd="0" presId="urn:microsoft.com/office/officeart/2005/8/layout/radial6"/>
    <dgm:cxn modelId="{A04621D6-BCD1-4873-9E0E-7FA286E8D3CC}" type="presParOf" srcId="{23A519C7-0F00-49CB-9DB1-E64E5B2F5108}" destId="{4B484762-6C18-464B-A5CF-60753687CDFA}" srcOrd="4" destOrd="0" presId="urn:microsoft.com/office/officeart/2005/8/layout/radial6"/>
    <dgm:cxn modelId="{131989AD-5B6C-49B2-AE1C-18EEE33A1443}" type="presParOf" srcId="{23A519C7-0F00-49CB-9DB1-E64E5B2F5108}" destId="{10A97D95-B8F1-4D1A-8109-E78971006588}" srcOrd="5" destOrd="0" presId="urn:microsoft.com/office/officeart/2005/8/layout/radial6"/>
    <dgm:cxn modelId="{CE90CD4E-A3C7-4220-BB4F-CCA7546A2047}" type="presParOf" srcId="{23A519C7-0F00-49CB-9DB1-E64E5B2F5108}" destId="{DE29779F-72B3-40FF-BAF1-1951989D6DF6}" srcOrd="6" destOrd="0" presId="urn:microsoft.com/office/officeart/2005/8/layout/radial6"/>
    <dgm:cxn modelId="{A1EC5B43-1578-42BA-84B9-D348D244B225}" type="presParOf" srcId="{23A519C7-0F00-49CB-9DB1-E64E5B2F5108}" destId="{90AC4772-EEE7-4087-AA3D-77C9E6B748C6}" srcOrd="7" destOrd="0" presId="urn:microsoft.com/office/officeart/2005/8/layout/radial6"/>
    <dgm:cxn modelId="{84405CEC-9E12-40BA-9BB0-19C438812B3D}" type="presParOf" srcId="{23A519C7-0F00-49CB-9DB1-E64E5B2F5108}" destId="{D5F1E42B-9EAE-4F59-868B-A21BC8B35DFF}" srcOrd="8" destOrd="0" presId="urn:microsoft.com/office/officeart/2005/8/layout/radial6"/>
    <dgm:cxn modelId="{3F804F04-C034-4B56-9610-AED8CB2291ED}" type="presParOf" srcId="{23A519C7-0F00-49CB-9DB1-E64E5B2F5108}" destId="{F0F52777-3D68-46BD-A13A-8980B492B3B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2777-3D68-46BD-A13A-8980B492B3BA}">
      <dsp:nvSpPr>
        <dsp:cNvPr id="0" name=""/>
        <dsp:cNvSpPr/>
      </dsp:nvSpPr>
      <dsp:spPr>
        <a:xfrm>
          <a:off x="1434677" y="598521"/>
          <a:ext cx="3870030" cy="3870030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9779F-72B3-40FF-BAF1-1951989D6DF6}">
      <dsp:nvSpPr>
        <dsp:cNvPr id="0" name=""/>
        <dsp:cNvSpPr/>
      </dsp:nvSpPr>
      <dsp:spPr>
        <a:xfrm>
          <a:off x="1434677" y="598521"/>
          <a:ext cx="3870030" cy="3870030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7D045-6784-4AB1-8E3B-1BF8F5D291EB}">
      <dsp:nvSpPr>
        <dsp:cNvPr id="0" name=""/>
        <dsp:cNvSpPr/>
      </dsp:nvSpPr>
      <dsp:spPr>
        <a:xfrm>
          <a:off x="1434677" y="598521"/>
          <a:ext cx="3870030" cy="3870030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C1434-98F8-46BD-A882-051BAC83E4D2}">
      <dsp:nvSpPr>
        <dsp:cNvPr id="0" name=""/>
        <dsp:cNvSpPr/>
      </dsp:nvSpPr>
      <dsp:spPr>
        <a:xfrm>
          <a:off x="2409375" y="1573219"/>
          <a:ext cx="1920634" cy="1920634"/>
        </a:xfrm>
        <a:prstGeom prst="ellipse">
          <a:avLst/>
        </a:prstGeom>
        <a:solidFill>
          <a:srgbClr val="154A7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>
              <a:latin typeface="Myriad "/>
            </a:rPr>
            <a:t>Digitálne</a:t>
          </a:r>
          <a:r>
            <a:rPr lang="cs-CZ" sz="2000" b="1" kern="1200" dirty="0" smtClean="0">
              <a:latin typeface="Myriad "/>
            </a:rPr>
            <a:t> </a:t>
          </a:r>
          <a:r>
            <a:rPr lang="cs-CZ" sz="2000" b="1" kern="1200" dirty="0" err="1" smtClean="0">
              <a:latin typeface="Myriad "/>
            </a:rPr>
            <a:t>inovácie</a:t>
          </a:r>
          <a:endParaRPr lang="en-US" sz="2000" b="1" kern="1200" dirty="0">
            <a:latin typeface="Myriad "/>
          </a:endParaRPr>
        </a:p>
      </dsp:txBody>
      <dsp:txXfrm>
        <a:off x="2690645" y="1854489"/>
        <a:ext cx="1358094" cy="1358094"/>
      </dsp:txXfrm>
    </dsp:sp>
    <dsp:sp modelId="{E94AB73F-EB7D-4914-8FCF-A8520471F1E5}">
      <dsp:nvSpPr>
        <dsp:cNvPr id="0" name=""/>
        <dsp:cNvSpPr/>
      </dsp:nvSpPr>
      <dsp:spPr>
        <a:xfrm>
          <a:off x="2708992" y="-17286"/>
          <a:ext cx="1321399" cy="1321399"/>
        </a:xfrm>
        <a:prstGeom prst="ellipse">
          <a:avLst/>
        </a:prstGeom>
        <a:solidFill>
          <a:srgbClr val="154A7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Myriad "/>
            </a:rPr>
            <a:t>SMART </a:t>
          </a:r>
          <a:r>
            <a:rPr lang="cs-CZ" sz="1600" b="1" kern="1200" dirty="0" err="1" smtClean="0">
              <a:latin typeface="Myriad "/>
            </a:rPr>
            <a:t>Zdravie</a:t>
          </a:r>
          <a:endParaRPr lang="en-US" sz="1600" b="1" kern="1200" dirty="0">
            <a:latin typeface="Myriad "/>
          </a:endParaRPr>
        </a:p>
      </dsp:txBody>
      <dsp:txXfrm>
        <a:off x="2902506" y="176228"/>
        <a:ext cx="934371" cy="934371"/>
      </dsp:txXfrm>
    </dsp:sp>
    <dsp:sp modelId="{4B484762-6C18-464B-A5CF-60753687CDFA}">
      <dsp:nvSpPr>
        <dsp:cNvPr id="0" name=""/>
        <dsp:cNvSpPr/>
      </dsp:nvSpPr>
      <dsp:spPr>
        <a:xfrm>
          <a:off x="4324788" y="2796799"/>
          <a:ext cx="1363597" cy="1363597"/>
        </a:xfrm>
        <a:prstGeom prst="ellipse">
          <a:avLst/>
        </a:prstGeom>
        <a:solidFill>
          <a:srgbClr val="154A7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3563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30" b="1" kern="1200" dirty="0" smtClean="0">
              <a:latin typeface="Myriad "/>
            </a:rPr>
            <a:t>SMART </a:t>
          </a:r>
          <a:r>
            <a:rPr lang="cs-CZ" sz="1430" b="1" kern="1200" dirty="0" smtClean="0">
              <a:latin typeface="Myriad "/>
            </a:rPr>
            <a:t>Doprava</a:t>
          </a:r>
          <a:endParaRPr lang="en-US" sz="1430" b="1" kern="1200" dirty="0">
            <a:latin typeface="Myriad "/>
          </a:endParaRPr>
        </a:p>
      </dsp:txBody>
      <dsp:txXfrm>
        <a:off x="4524482" y="2996493"/>
        <a:ext cx="964209" cy="964209"/>
      </dsp:txXfrm>
    </dsp:sp>
    <dsp:sp modelId="{90AC4772-EEE7-4087-AA3D-77C9E6B748C6}">
      <dsp:nvSpPr>
        <dsp:cNvPr id="0" name=""/>
        <dsp:cNvSpPr/>
      </dsp:nvSpPr>
      <dsp:spPr>
        <a:xfrm>
          <a:off x="1055313" y="2801113"/>
          <a:ext cx="1354968" cy="1354968"/>
        </a:xfrm>
        <a:prstGeom prst="ellipse">
          <a:avLst/>
        </a:prstGeom>
        <a:solidFill>
          <a:srgbClr val="154A7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Myriad "/>
            </a:rPr>
            <a:t>SMART </a:t>
          </a:r>
          <a:r>
            <a:rPr lang="cs-CZ" sz="1600" b="1" kern="1200" dirty="0" err="1" smtClean="0">
              <a:latin typeface="Myriad "/>
            </a:rPr>
            <a:t>Energia</a:t>
          </a:r>
          <a:endParaRPr lang="en-US" sz="1600" b="1" kern="1200" dirty="0">
            <a:latin typeface="Myriad "/>
          </a:endParaRPr>
        </a:p>
      </dsp:txBody>
      <dsp:txXfrm>
        <a:off x="1253743" y="2999543"/>
        <a:ext cx="958108" cy="958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1/10/2019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Meeting xy</a:t>
            </a:r>
            <a:br>
              <a:rPr lang="en-GB" noProof="0" smtClean="0"/>
            </a:br>
            <a:r>
              <a:rPr lang="en-GB" noProof="0" smtClean="0"/>
              <a:t>Place | DD Month YYYY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0" y="120652"/>
            <a:ext cx="2156998" cy="9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Specific Objectives, Output, Other icons - specific</a:t>
            </a:r>
            <a:endParaRPr lang="en-GB" noProof="0" dirty="0"/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1</a:t>
            </a:r>
            <a:endParaRPr lang="en-GB" noProof="0" dirty="0"/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 </a:t>
            </a:r>
            <a:br>
              <a:rPr lang="en-GB" noProof="0" dirty="0" smtClean="0"/>
            </a:br>
            <a:r>
              <a:rPr lang="en-GB" noProof="0" dirty="0" smtClean="0"/>
              <a:t>Unspecific 2</a:t>
            </a:r>
            <a:endParaRPr lang="en-GB" noProof="0" dirty="0"/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Project partnership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904" y="149227"/>
            <a:ext cx="1776117" cy="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5.png"/><Relationship Id="rId2" Type="http://schemas.openxmlformats.org/officeDocument/2006/relationships/hyperlink" Target="http://www.interreg-central.eu/PPI2Innovat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gif"/><Relationship Id="rId12" Type="http://schemas.openxmlformats.org/officeDocument/2006/relationships/image" Target="../media/image4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gif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0.jpeg"/><Relationship Id="rId11" Type="http://schemas.openxmlformats.org/officeDocument/2006/relationships/image" Target="../media/image41.jpe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oogle Shape;88;p13" descr="background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;p13"/>
          <p:cNvSpPr/>
          <p:nvPr/>
        </p:nvSpPr>
        <p:spPr>
          <a:xfrm>
            <a:off x="500063" y="5786438"/>
            <a:ext cx="2038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D7B56D"/>
                </a:solidFill>
                <a:latin typeface="Myriad "/>
                <a:sym typeface="Arial"/>
              </a:rPr>
              <a:t>www.dex-ic.com</a:t>
            </a:r>
            <a:endParaRPr sz="1800" i="0" u="none" strike="noStrike" cap="none" dirty="0">
              <a:solidFill>
                <a:srgbClr val="D7B56D"/>
              </a:solidFill>
              <a:latin typeface="Myriad 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8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Ppi2innovate </a:t>
            </a:r>
            <a:r>
              <a:rPr lang="cs-CZ" dirty="0" smtClean="0"/>
              <a:t>piloty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89095" y="1334384"/>
            <a:ext cx="6287929" cy="1227842"/>
          </a:xfrm>
        </p:spPr>
        <p:txBody>
          <a:bodyPr/>
          <a:lstStyle/>
          <a:p>
            <a:r>
              <a:rPr lang="cs-CZ" sz="1800" b="1" u="sng" dirty="0" smtClean="0"/>
              <a:t>1. </a:t>
            </a:r>
            <a:r>
              <a:rPr lang="cs-CZ" sz="1800" b="1" u="sng" dirty="0" err="1" smtClean="0"/>
              <a:t>Poľsko</a:t>
            </a:r>
            <a:r>
              <a:rPr lang="cs-CZ" sz="1800" b="1" u="sng" dirty="0" smtClean="0"/>
              <a:t> – </a:t>
            </a:r>
            <a:r>
              <a:rPr lang="cs-CZ" sz="1800" b="1" u="sng" dirty="0" err="1" smtClean="0"/>
              <a:t>mesto</a:t>
            </a:r>
            <a:r>
              <a:rPr lang="cs-CZ" sz="1800" b="1" u="sng" dirty="0" smtClean="0"/>
              <a:t> Lublin </a:t>
            </a:r>
            <a:r>
              <a:rPr lang="cs-CZ" sz="1800" dirty="0" smtClean="0"/>
              <a:t>- </a:t>
            </a:r>
            <a:r>
              <a:rPr lang="cs-CZ" sz="1800" dirty="0" err="1" smtClean="0"/>
              <a:t>Energia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solidFill>
                  <a:schemeClr val="accent6"/>
                </a:solidFill>
              </a:rPr>
              <a:t>- </a:t>
            </a:r>
            <a:r>
              <a:rPr lang="cs-CZ" sz="1800" dirty="0" err="1" smtClean="0">
                <a:solidFill>
                  <a:schemeClr val="accent6"/>
                </a:solidFill>
              </a:rPr>
              <a:t>inovatívne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osvetlenie</a:t>
            </a:r>
            <a:r>
              <a:rPr lang="cs-CZ" sz="1800" dirty="0" smtClean="0">
                <a:solidFill>
                  <a:schemeClr val="accent6"/>
                </a:solidFill>
              </a:rPr>
              <a:t> mini-amfiteátru Jána Pavla II.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11" y="4519614"/>
            <a:ext cx="1143000" cy="1143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5" y="2446249"/>
            <a:ext cx="906097" cy="9082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5" y="1267709"/>
            <a:ext cx="917822" cy="917822"/>
          </a:xfrm>
          <a:prstGeom prst="rect">
            <a:avLst/>
          </a:prstGeom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389095" y="2343149"/>
            <a:ext cx="6630081" cy="11144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/>
              <a:t>2</a:t>
            </a:r>
            <a:r>
              <a:rPr lang="cs-CZ" sz="1800" b="1" u="sng" dirty="0" smtClean="0"/>
              <a:t>. Maďarsko – kraj </a:t>
            </a:r>
            <a:r>
              <a:rPr lang="cs-CZ" sz="1800" b="1" u="sng" dirty="0" err="1" smtClean="0"/>
              <a:t>Somogy</a:t>
            </a:r>
            <a:r>
              <a:rPr lang="cs-CZ" sz="1800" b="1" dirty="0" smtClean="0"/>
              <a:t> </a:t>
            </a:r>
            <a:r>
              <a:rPr lang="cs-CZ" sz="1800" dirty="0" smtClean="0"/>
              <a:t>- </a:t>
            </a:r>
            <a:r>
              <a:rPr lang="cs-CZ" sz="1800" dirty="0" err="1" smtClean="0"/>
              <a:t>Zdravie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solidFill>
                  <a:schemeClr val="accent6"/>
                </a:solidFill>
              </a:rPr>
              <a:t>- softvérové </a:t>
            </a:r>
            <a:r>
              <a:rPr lang="cs-CZ" sz="1800" dirty="0" err="1" smtClean="0">
                <a:solidFill>
                  <a:schemeClr val="accent6"/>
                </a:solidFill>
              </a:rPr>
              <a:t>riešenie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pre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monitorovanie</a:t>
            </a:r>
            <a:r>
              <a:rPr lang="cs-CZ" sz="1800" dirty="0" smtClean="0">
                <a:solidFill>
                  <a:schemeClr val="accent6"/>
                </a:solidFill>
              </a:rPr>
              <a:t> a podporu </a:t>
            </a:r>
            <a:r>
              <a:rPr lang="cs-CZ" sz="1800" dirty="0" err="1" smtClean="0">
                <a:solidFill>
                  <a:schemeClr val="accent6"/>
                </a:solidFill>
              </a:rPr>
              <a:t>pri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liečbe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pacientov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trpiacich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kardivaskulárnymi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ťažkosťami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389093" y="3609975"/>
            <a:ext cx="6630081" cy="11144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 smtClean="0"/>
              <a:t>3. </a:t>
            </a:r>
            <a:r>
              <a:rPr lang="cs-CZ" sz="1800" b="1" u="sng" dirty="0" err="1" smtClean="0"/>
              <a:t>Taliansko</a:t>
            </a:r>
            <a:r>
              <a:rPr lang="cs-CZ" sz="1800" b="1" u="sng" dirty="0" smtClean="0"/>
              <a:t> – región Piemonte </a:t>
            </a:r>
            <a:r>
              <a:rPr lang="cs-CZ" sz="1800" dirty="0" smtClean="0"/>
              <a:t>- </a:t>
            </a:r>
            <a:r>
              <a:rPr lang="cs-CZ" sz="1800" dirty="0" err="1" smtClean="0"/>
              <a:t>Energia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solidFill>
                  <a:schemeClr val="accent6"/>
                </a:solidFill>
              </a:rPr>
              <a:t>- 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inteligentné</a:t>
            </a:r>
            <a:r>
              <a:rPr lang="cs-CZ" sz="1800" dirty="0" smtClean="0">
                <a:solidFill>
                  <a:schemeClr val="accent6"/>
                </a:solidFill>
              </a:rPr>
              <a:t> a energeticky úsporné </a:t>
            </a:r>
            <a:r>
              <a:rPr lang="cs-CZ" sz="1800" dirty="0" err="1" smtClean="0">
                <a:solidFill>
                  <a:schemeClr val="accent6"/>
                </a:solidFill>
              </a:rPr>
              <a:t>riešenia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pre</a:t>
            </a:r>
            <a:r>
              <a:rPr lang="cs-CZ" sz="1800" dirty="0" smtClean="0">
                <a:solidFill>
                  <a:schemeClr val="accent6"/>
                </a:solidFill>
              </a:rPr>
              <a:t> údržbu budov a </a:t>
            </a:r>
            <a:r>
              <a:rPr lang="cs-CZ" sz="1800" dirty="0" err="1" smtClean="0">
                <a:solidFill>
                  <a:schemeClr val="accent6"/>
                </a:solidFill>
              </a:rPr>
              <a:t>skleníkov</a:t>
            </a:r>
            <a:r>
              <a:rPr lang="cs-CZ" sz="1800" dirty="0" smtClean="0">
                <a:solidFill>
                  <a:schemeClr val="accent6"/>
                </a:solidFill>
              </a:rPr>
              <a:t> v </a:t>
            </a:r>
            <a:r>
              <a:rPr lang="cs-CZ" sz="1800" dirty="0" err="1" smtClean="0">
                <a:solidFill>
                  <a:schemeClr val="accent6"/>
                </a:solidFill>
              </a:rPr>
              <a:t>priestoroch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experimentálnej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botanickej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záhrady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endParaRPr lang="cs-CZ" sz="1800" dirty="0">
              <a:solidFill>
                <a:schemeClr val="accent6"/>
              </a:solidFill>
            </a:endParaRPr>
          </a:p>
          <a:p>
            <a:r>
              <a:rPr lang="en-US" sz="1800" dirty="0" smtClean="0"/>
              <a:t> </a:t>
            </a:r>
            <a:endParaRPr lang="cs-CZ" sz="1800" dirty="0" smtClean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389092" y="4710114"/>
            <a:ext cx="6630081" cy="11144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/>
              <a:t>4</a:t>
            </a:r>
            <a:r>
              <a:rPr lang="cs-CZ" sz="1800" b="1" u="sng" dirty="0" smtClean="0"/>
              <a:t>. Slovinsko – Ministerstvo </a:t>
            </a:r>
            <a:r>
              <a:rPr lang="cs-CZ" sz="1800" b="1" u="sng" dirty="0" err="1" smtClean="0"/>
              <a:t>verejnej</a:t>
            </a:r>
            <a:r>
              <a:rPr lang="cs-CZ" sz="1800" b="1" u="sng" dirty="0" smtClean="0"/>
              <a:t> správy</a:t>
            </a:r>
            <a:r>
              <a:rPr lang="cs-CZ" sz="1800" dirty="0" smtClean="0"/>
              <a:t>- IKT</a:t>
            </a:r>
            <a:br>
              <a:rPr lang="cs-CZ" sz="1800" dirty="0" smtClean="0"/>
            </a:br>
            <a:r>
              <a:rPr lang="cs-CZ" sz="1800" dirty="0" smtClean="0">
                <a:solidFill>
                  <a:schemeClr val="accent6"/>
                </a:solidFill>
              </a:rPr>
              <a:t>-</a:t>
            </a:r>
            <a:r>
              <a:rPr lang="cs-CZ" sz="1800" dirty="0" err="1" smtClean="0">
                <a:solidFill>
                  <a:schemeClr val="accent6"/>
                </a:solidFill>
              </a:rPr>
              <a:t>inovatívne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riešenie</a:t>
            </a:r>
            <a:r>
              <a:rPr lang="cs-CZ" sz="1800" dirty="0" smtClean="0">
                <a:solidFill>
                  <a:schemeClr val="accent6"/>
                </a:solidFill>
              </a:rPr>
              <a:t> v oblasti IKT </a:t>
            </a:r>
            <a:r>
              <a:rPr lang="cs-CZ" sz="1800" dirty="0" err="1" smtClean="0">
                <a:solidFill>
                  <a:schemeClr val="accent6"/>
                </a:solidFill>
              </a:rPr>
              <a:t>umožňujúce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  <a:r>
              <a:rPr lang="cs-CZ" sz="1800" dirty="0" err="1" smtClean="0">
                <a:solidFill>
                  <a:schemeClr val="accent6"/>
                </a:solidFill>
              </a:rPr>
              <a:t>sémantickú</a:t>
            </a:r>
            <a:r>
              <a:rPr lang="cs-CZ" sz="1800" dirty="0" smtClean="0">
                <a:solidFill>
                  <a:schemeClr val="accent6"/>
                </a:solidFill>
              </a:rPr>
              <a:t> analýzu dát 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endParaRPr lang="cs-CZ" sz="1800" dirty="0" smtClean="0">
              <a:solidFill>
                <a:schemeClr val="accent6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50" y="3533775"/>
            <a:ext cx="917822" cy="9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4761" y="149225"/>
            <a:ext cx="6834186" cy="6860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DEX IC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Kompetenčné</a:t>
            </a:r>
            <a:r>
              <a:rPr lang="cs-CZ" dirty="0" smtClean="0"/>
              <a:t> centrum </a:t>
            </a:r>
            <a:r>
              <a:rPr lang="cs-CZ" dirty="0" err="1" smtClean="0"/>
              <a:t>pre</a:t>
            </a:r>
            <a:r>
              <a:rPr lang="cs-CZ" dirty="0" smtClean="0"/>
              <a:t> ppi v </a:t>
            </a:r>
            <a:r>
              <a:rPr lang="cs-CZ" dirty="0" err="1" smtClean="0"/>
              <a:t>českej</a:t>
            </a:r>
            <a:r>
              <a:rPr lang="cs-CZ" dirty="0" smtClean="0"/>
              <a:t> </a:t>
            </a:r>
            <a:r>
              <a:rPr lang="cs-CZ" dirty="0" err="1" smtClean="0"/>
              <a:t>republike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277960" y="1419224"/>
            <a:ext cx="7904015" cy="1857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cs-CZ" sz="1800" dirty="0" err="1" smtClean="0"/>
              <a:t>Pre</a:t>
            </a:r>
            <a:r>
              <a:rPr lang="cs-CZ" sz="1800" dirty="0" smtClean="0"/>
              <a:t> ČR: </a:t>
            </a:r>
            <a:r>
              <a:rPr lang="cs-CZ" sz="1800" b="1" dirty="0" smtClean="0"/>
              <a:t>DEX Innovation Centre </a:t>
            </a:r>
            <a:r>
              <a:rPr lang="cs-CZ" sz="1800" dirty="0" smtClean="0"/>
              <a:t>v Liberci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3 roky po skončení projektu 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Podpora PPI projektových </a:t>
            </a:r>
            <a:r>
              <a:rPr lang="cs-CZ" sz="1800" dirty="0" err="1" smtClean="0"/>
              <a:t>myšlienok</a:t>
            </a:r>
            <a:r>
              <a:rPr lang="cs-CZ" sz="1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cs-CZ" sz="1800" dirty="0" err="1" smtClean="0"/>
              <a:t>Zdieľanie</a:t>
            </a:r>
            <a:r>
              <a:rPr lang="cs-CZ" sz="1800" dirty="0" smtClean="0"/>
              <a:t> </a:t>
            </a:r>
            <a:r>
              <a:rPr lang="cs-CZ" sz="1800" dirty="0" err="1" smtClean="0"/>
              <a:t>skúseností</a:t>
            </a:r>
            <a:r>
              <a:rPr lang="cs-CZ" sz="1800" dirty="0" smtClean="0"/>
              <a:t> a </a:t>
            </a:r>
            <a:r>
              <a:rPr lang="cs-CZ" sz="1800" i="1" dirty="0" smtClean="0"/>
              <a:t>„</a:t>
            </a:r>
            <a:r>
              <a:rPr lang="cs-CZ" sz="1800" i="1" dirty="0" err="1" smtClean="0"/>
              <a:t>lessons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learned</a:t>
            </a:r>
            <a:r>
              <a:rPr lang="cs-CZ" sz="1800" i="1" dirty="0" smtClean="0"/>
              <a:t>“ </a:t>
            </a:r>
            <a:r>
              <a:rPr lang="cs-CZ" sz="1800" dirty="0" err="1" smtClean="0"/>
              <a:t>nadobudnutých</a:t>
            </a:r>
            <a:r>
              <a:rPr lang="cs-CZ" sz="1800" dirty="0" smtClean="0"/>
              <a:t> </a:t>
            </a:r>
            <a:r>
              <a:rPr lang="cs-CZ" sz="1800" dirty="0" err="1" smtClean="0"/>
              <a:t>počas</a:t>
            </a:r>
            <a:r>
              <a:rPr lang="cs-CZ" sz="1800" dirty="0" smtClean="0"/>
              <a:t> </a:t>
            </a:r>
            <a:r>
              <a:rPr lang="cs-CZ" sz="1800" dirty="0" err="1" smtClean="0"/>
              <a:t>trvania</a:t>
            </a:r>
            <a:r>
              <a:rPr lang="cs-CZ" sz="1800" dirty="0" smtClean="0"/>
              <a:t> projektu  </a:t>
            </a:r>
            <a:r>
              <a:rPr lang="en-US" sz="1800" dirty="0" smtClean="0"/>
              <a:t> </a:t>
            </a:r>
            <a:endParaRPr lang="cs-CZ" sz="1800" dirty="0" smtClean="0"/>
          </a:p>
        </p:txBody>
      </p:sp>
      <p:pic>
        <p:nvPicPr>
          <p:cNvPr id="2051" name="Picture 3" descr="C:\Users\domin\Downloads\bruno-scramgnon-bulb-idea-3156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56968"/>
              </a:clrFrom>
              <a:clrTo>
                <a:srgbClr val="8569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07" y="3196418"/>
            <a:ext cx="4064720" cy="269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Q&amp;A</a:t>
            </a:r>
            <a:r>
              <a:rPr lang="cs-CZ" dirty="0" smtClean="0"/>
              <a:t> -&gt; SLIDO (www.sli.do) 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328206"/>
            <a:ext cx="4886325" cy="4886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0721" y="1717284"/>
            <a:ext cx="4303967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700" b="1" dirty="0" smtClean="0">
                <a:latin typeface="Trebuchet MS" pitchFamily="34" charset="0"/>
                <a:ea typeface="Tahoma" pitchFamily="34" charset="0"/>
                <a:cs typeface="Raleway"/>
              </a:rPr>
              <a:t>Vojtěch Jíra</a:t>
            </a:r>
            <a:endParaRPr lang="cs-CZ" sz="1700" b="1" dirty="0" smtClean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Projektový manažér</a:t>
            </a:r>
            <a:endParaRPr lang="en-GB" sz="1600" dirty="0" smtClean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DEX </a:t>
            </a:r>
            <a:r>
              <a:rPr lang="en-US" sz="1600" dirty="0" smtClean="0">
                <a:latin typeface="Trebuchet MS" pitchFamily="34" charset="0"/>
                <a:ea typeface="Tahoma" pitchFamily="34" charset="0"/>
                <a:cs typeface="Raleway"/>
              </a:rPr>
              <a:t>Innovation</a:t>
            </a: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Centre</a:t>
            </a:r>
            <a:endParaRPr lang="en-GB" sz="1600" dirty="0" smtClean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0722" y="3381749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vojtech.jira@dex-ic.com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626677" y="3454682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1608384" y="3020404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0722" y="3002195"/>
            <a:ext cx="43039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www.interreg-central.eu/</a:t>
            </a: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PPI2Innovate</a:t>
            </a:r>
            <a:r>
              <a:rPr lang="cs-CZ" sz="1600" dirty="0" smtClean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1549990" y="1913653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Kontaktujte nás </a:t>
            </a:r>
            <a:endParaRPr lang="en-GB" dirty="0"/>
          </a:p>
        </p:txBody>
      </p:sp>
      <p:sp>
        <p:nvSpPr>
          <p:cNvPr id="22" name="TextBox 16"/>
          <p:cNvSpPr txBox="1"/>
          <p:nvPr/>
        </p:nvSpPr>
        <p:spPr>
          <a:xfrm>
            <a:off x="2190719" y="3842276"/>
            <a:ext cx="4086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cs typeface="Raleway"/>
              </a:rPr>
              <a:t>#</a:t>
            </a:r>
            <a:r>
              <a:rPr lang="en-GB" sz="1600" dirty="0" smtClean="0">
                <a:latin typeface="Trebuchet MS" pitchFamily="34" charset="0"/>
                <a:cs typeface="Raleway"/>
              </a:rPr>
              <a:t>PPI2Innovate</a:t>
            </a:r>
            <a:r>
              <a:rPr lang="cs-CZ" sz="1600" dirty="0" smtClean="0">
                <a:latin typeface="Trebuchet MS" pitchFamily="34" charset="0"/>
                <a:cs typeface="Raleway"/>
              </a:rPr>
              <a:t> </a:t>
            </a:r>
            <a:r>
              <a:rPr lang="en-GB" sz="1600" dirty="0" smtClean="0">
                <a:latin typeface="Trebuchet MS" pitchFamily="34" charset="0"/>
                <a:cs typeface="Raleway"/>
              </a:rPr>
              <a:t>#</a:t>
            </a:r>
            <a:r>
              <a:rPr lang="cs-CZ" sz="1600" dirty="0" smtClean="0">
                <a:latin typeface="Trebuchet MS" pitchFamily="34" charset="0"/>
                <a:cs typeface="Raleway"/>
              </a:rPr>
              <a:t>PPI </a:t>
            </a:r>
            <a:r>
              <a:rPr lang="en-GB" sz="1600" dirty="0" smtClean="0">
                <a:latin typeface="Trebuchet MS" pitchFamily="34" charset="0"/>
                <a:cs typeface="Raleway"/>
              </a:rPr>
              <a:t>#</a:t>
            </a:r>
            <a:r>
              <a:rPr lang="en-US" sz="1600" dirty="0" smtClean="0">
                <a:latin typeface="Trebuchet MS" pitchFamily="34" charset="0"/>
                <a:cs typeface="Raleway"/>
              </a:rPr>
              <a:t>procure</a:t>
            </a:r>
            <a:r>
              <a:rPr lang="cs-CZ" sz="1600" dirty="0" smtClean="0">
                <a:latin typeface="Trebuchet MS" pitchFamily="34" charset="0"/>
                <a:cs typeface="Raleway"/>
              </a:rPr>
              <a:t> </a:t>
            </a:r>
            <a:r>
              <a:rPr lang="en-GB" sz="1600" dirty="0" smtClean="0">
                <a:latin typeface="Trebuchet MS" pitchFamily="34" charset="0"/>
                <a:cs typeface="Raleway"/>
              </a:rPr>
              <a:t>#</a:t>
            </a:r>
            <a:r>
              <a:rPr lang="en-US" sz="1600" dirty="0" smtClean="0">
                <a:latin typeface="Trebuchet MS" pitchFamily="34" charset="0"/>
                <a:cs typeface="Raleway"/>
              </a:rPr>
              <a:t>innovation</a:t>
            </a:r>
            <a:r>
              <a:rPr lang="cs-CZ" sz="1600" dirty="0" smtClean="0">
                <a:latin typeface="Trebuchet MS" pitchFamily="34" charset="0"/>
                <a:cs typeface="Raleway"/>
              </a:rPr>
              <a:t> </a:t>
            </a:r>
            <a:r>
              <a:rPr lang="en-GB" sz="1600" dirty="0" smtClean="0">
                <a:latin typeface="Trebuchet MS" pitchFamily="34" charset="0"/>
                <a:cs typeface="Raleway"/>
              </a:rPr>
              <a:t> 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pic>
        <p:nvPicPr>
          <p:cNvPr id="103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49" y="3848442"/>
            <a:ext cx="258763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52" y="4970472"/>
            <a:ext cx="203958" cy="2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08" y="4949845"/>
            <a:ext cx="329090" cy="3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3"/>
          <p:cNvSpPr txBox="1"/>
          <p:nvPr/>
        </p:nvSpPr>
        <p:spPr>
          <a:xfrm>
            <a:off x="2190719" y="4970472"/>
            <a:ext cx="16889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1600" dirty="0" smtClean="0">
                <a:latin typeface="Trebuchet MS" pitchFamily="34" charset="0"/>
                <a:cs typeface="Raleway"/>
              </a:rPr>
              <a:t>1.661.148,75 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5119168" y="4949844"/>
            <a:ext cx="16889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1600" dirty="0" smtClean="0">
                <a:latin typeface="Trebuchet MS" pitchFamily="34" charset="0"/>
                <a:cs typeface="Raleway"/>
              </a:rPr>
              <a:t>06.2016 – 05.2019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pic>
        <p:nvPicPr>
          <p:cNvPr id="23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4" y="1241279"/>
            <a:ext cx="1378249" cy="20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58" b="-16858"/>
          <a:stretch/>
        </p:blipFill>
        <p:spPr/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Projektové partnerstvo</a:t>
            </a:r>
            <a:endParaRPr lang="de-AT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" b="8948"/>
          <a:stretch>
            <a:fillRect/>
          </a:stretch>
        </p:blipFill>
        <p:spPr/>
      </p:pic>
      <p:pic>
        <p:nvPicPr>
          <p:cNvPr id="3" name="Zástupný symbol pro obrázek 2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" b="2506"/>
          <a:stretch>
            <a:fillRect/>
          </a:stretch>
        </p:blipFill>
        <p:spPr>
          <a:xfrm>
            <a:off x="4368610" y="1658673"/>
            <a:ext cx="2018933" cy="960447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0612"/>
          <a:stretch>
            <a:fillRect/>
          </a:stretch>
        </p:blipFill>
        <p:spPr/>
      </p:pic>
      <p:pic>
        <p:nvPicPr>
          <p:cNvPr id="1026" name="Picture 2" descr="C:\Users\petra\Disk Google\DEX_IC\PROJECTS\PPI2Innovate\04 OUTPUTS\WP Communication\Logos - PPs, ASP\Italy\Piemonte Regione_GIF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9" y="3202374"/>
            <a:ext cx="1621594" cy="4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ra\Disk Google\DEX_IC\PROJECTS\PPI2Innovate\04 OUTPUTS\WP Communication\Logos - PPs, ASP\Slovenia\ICT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05" y="3180927"/>
            <a:ext cx="2956474" cy="5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ra\Disk Google\DEX_IC\PROJECTS\PPI2Innovate\04 OUTPUTS\WP Communication\Logos - PPs, ASP\Croatia\HAMAG-Bicro-logo-CMY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77" y="4466990"/>
            <a:ext cx="2625030" cy="5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etra\Disk Google\DEX_IC\PROJECTS\PPI2Innovate\04 OUTPUTS\WP Communication\Logos - PPs, ASP\Poland\Logo RR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47" y="4348516"/>
            <a:ext cx="1348192" cy="9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tra\Disk Google\DEX_IC\PROJECTS\PPI2Innovate\04 OUTPUTS\WP Communication\Logos - PPs, ASP\Slovenia\MJU_e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1" y="3244562"/>
            <a:ext cx="343267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etra\Disk Google\DEX_IC\PROJECTS\PPI2Innovate\04 OUTPUTS\WP Communication\Logos - PPs, ASP\Hungary\logo SC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4" y="4100322"/>
            <a:ext cx="1311259" cy="14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Asociovaní strategickí partneri</a:t>
            </a:r>
            <a:endParaRPr lang="de-AT" dirty="0"/>
          </a:p>
        </p:txBody>
      </p:sp>
      <p:pic>
        <p:nvPicPr>
          <p:cNvPr id="2050" name="Picture 2" descr="C:\Users\petra\Disk Google\DEX_IC\PROJECTS\PPI2Innovate\04 OUTPUTS\WP Communication\Logos - PPs, ASP\Hungary\University of Dunaújvá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3" y="1738178"/>
            <a:ext cx="25706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ra\Disk Google\DEX_IC\PROJECTS\PPI2Innovate\04 OUTPUTS\WP Communication\Logos - PPs, ASP\Italy\City Tor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52" y="1168888"/>
            <a:ext cx="1429706" cy="14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ra\Disk Google\DEX_IC\PROJECTS\PPI2Innovate\04 OUTPUTS\WP Communication\Logos - PPs, ASP\Slovenia\University of Marib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7" y="3324292"/>
            <a:ext cx="1545775" cy="9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ra\Disk Google\DEX_IC\PROJECTS\PPI2Innovate\04 OUTPUTS\WP Communication\Logos - PPs, ASP\Poland\15267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08" y="3324292"/>
            <a:ext cx="1982110" cy="7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ra\Disk Google\DEX_IC\PROJECTS\PPI2Innovate\04 OUTPUTS\WP Communication\Logos - PPs, ASP\Poland\Marshall Office of Lubelskie Reg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5" y="5135387"/>
            <a:ext cx="1942017" cy="5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tra\Disk Google\DEX_IC\PROJECTS\PPI2Innovate\04 OUTPUTS\WP Communication\Logos - PPs, ASP\Poland\logo p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52" y="3859907"/>
            <a:ext cx="1615533" cy="7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etra\Disk Google\DEX_IC\PROJECTS\PPI2Innovate\04 OUTPUTS\WP Communication\Logos - PPs, ASP\Poland\herb p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823917"/>
            <a:ext cx="2823238" cy="10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ra\Disk Google\DEX_IC\PROJECTS\PPI2Innovate\04 OUTPUTS\WP Communication\Logos - PPs, ASP\Czech Republic\TC AV ČR.tif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545500"/>
            <a:ext cx="1677631" cy="9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9808" y="4878485"/>
            <a:ext cx="3196671" cy="75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91600" cy="44958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</p:spPr>
        <p:txBody>
          <a:bodyPr/>
          <a:lstStyle/>
          <a:p>
            <a:r>
              <a:rPr lang="sl-SI" dirty="0" smtClean="0"/>
              <a:t>Ďakujem za pozornosť!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92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Naša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misia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sp>
        <p:nvSpPr>
          <p:cNvPr id="13" name="Google Shape;96;p14"/>
          <p:cNvSpPr/>
          <p:nvPr/>
        </p:nvSpPr>
        <p:spPr>
          <a:xfrm>
            <a:off x="1944940" y="1536680"/>
            <a:ext cx="362519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800" dirty="0">
              <a:solidFill>
                <a:srgbClr val="5B5B5B"/>
              </a:solidFill>
              <a:latin typeface="+mj-lt"/>
            </a:endParaRPr>
          </a:p>
        </p:txBody>
      </p:sp>
      <p:sp>
        <p:nvSpPr>
          <p:cNvPr id="14" name="Google Shape;100;p14"/>
          <p:cNvSpPr txBox="1"/>
          <p:nvPr/>
        </p:nvSpPr>
        <p:spPr>
          <a:xfrm>
            <a:off x="1054018" y="2008705"/>
            <a:ext cx="69688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„</a:t>
            </a:r>
            <a:r>
              <a:rPr lang="cs-CZ" sz="1800" b="1" dirty="0" err="1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Zlepšovať</a:t>
            </a:r>
            <a:r>
              <a:rPr lang="cs-CZ" sz="1800" b="1" dirty="0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spoločnosť</a:t>
            </a:r>
            <a:r>
              <a:rPr lang="cs-CZ" sz="1800" b="1" dirty="0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 skrz </a:t>
            </a:r>
            <a:r>
              <a:rPr lang="cs-CZ" sz="1800" b="1" dirty="0" err="1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digitálne</a:t>
            </a:r>
            <a:r>
              <a:rPr lang="cs-CZ" sz="1800" b="1" dirty="0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inovácie</a:t>
            </a:r>
            <a:r>
              <a:rPr lang="cs-CZ" sz="1800" b="1" dirty="0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a </a:t>
            </a:r>
            <a:r>
              <a:rPr lang="cs-CZ" sz="1800" b="1" dirty="0" err="1" smtClean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výskum</a:t>
            </a:r>
            <a:r>
              <a:rPr lang="cs-CZ" sz="1800" b="1" dirty="0">
                <a:solidFill>
                  <a:srgbClr val="5B5B5B"/>
                </a:solidFill>
                <a:latin typeface="+mj-lt"/>
                <a:ea typeface="Calibri"/>
                <a:cs typeface="Calibri"/>
                <a:sym typeface="Calibri"/>
              </a:rPr>
              <a:t>“</a:t>
            </a:r>
            <a:endParaRPr lang="en-US" sz="1800" dirty="0">
              <a:solidFill>
                <a:srgbClr val="5B5B5B"/>
              </a:solidFill>
              <a:latin typeface="+mj-lt"/>
            </a:endParaRPr>
          </a:p>
        </p:txBody>
      </p:sp>
      <p:pic>
        <p:nvPicPr>
          <p:cNvPr id="15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6"/>
          <a:stretch/>
        </p:blipFill>
        <p:spPr>
          <a:xfrm>
            <a:off x="2168864" y="3238500"/>
            <a:ext cx="4739177" cy="2391556"/>
          </a:xfrm>
          <a:prstGeom prst="rect">
            <a:avLst/>
          </a:prstGeom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63" y="147755"/>
            <a:ext cx="1352665" cy="6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DEX Innovation centre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82276094"/>
              </p:ext>
            </p:extLst>
          </p:nvPr>
        </p:nvGraphicFramePr>
        <p:xfrm>
          <a:off x="1132260" y="1369704"/>
          <a:ext cx="6743700" cy="470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4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00460" y="149225"/>
            <a:ext cx="6607581" cy="68600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cs-CZ" dirty="0">
                <a:solidFill>
                  <a:srgbClr val="5B5B5B"/>
                </a:solidFill>
                <a:ea typeface="Calibri"/>
                <a:cs typeface="Calibri"/>
                <a:sym typeface="Calibri"/>
              </a:rPr>
              <a:t>Naším </a:t>
            </a:r>
            <a:r>
              <a:rPr lang="cs-CZ" dirty="0" err="1">
                <a:solidFill>
                  <a:srgbClr val="5B5B5B"/>
                </a:solidFill>
                <a:ea typeface="Calibri"/>
                <a:cs typeface="Calibri"/>
                <a:sym typeface="Calibri"/>
              </a:rPr>
              <a:t>prístupom</a:t>
            </a:r>
            <a:r>
              <a:rPr lang="cs-CZ" dirty="0">
                <a:solidFill>
                  <a:srgbClr val="5B5B5B"/>
                </a:solidFill>
                <a:ea typeface="Calibri"/>
                <a:cs typeface="Calibri"/>
                <a:sym typeface="Calibri"/>
              </a:rPr>
              <a:t> je:</a:t>
            </a:r>
            <a:endParaRPr lang="en-US" dirty="0">
              <a:solidFill>
                <a:srgbClr val="5B5B5B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grpSp>
        <p:nvGrpSpPr>
          <p:cNvPr id="7" name="Skupina 10"/>
          <p:cNvGrpSpPr/>
          <p:nvPr/>
        </p:nvGrpSpPr>
        <p:grpSpPr>
          <a:xfrm>
            <a:off x="484768" y="1785719"/>
            <a:ext cx="2285133" cy="2128646"/>
            <a:chOff x="682922" y="2090929"/>
            <a:chExt cx="1902122" cy="2016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109;p15"/>
            <p:cNvSpPr/>
            <p:nvPr/>
          </p:nvSpPr>
          <p:spPr>
            <a:xfrm>
              <a:off x="763044" y="2090929"/>
              <a:ext cx="1790284" cy="2016000"/>
            </a:xfrm>
            <a:prstGeom prst="roundRect">
              <a:avLst>
                <a:gd name="adj" fmla="val 16667"/>
              </a:avLst>
            </a:prstGeom>
            <a:solidFill>
              <a:srgbClr val="154A7B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9" name="Google Shape;110;p15"/>
            <p:cNvSpPr txBox="1"/>
            <p:nvPr/>
          </p:nvSpPr>
          <p:spPr>
            <a:xfrm>
              <a:off x="682922" y="2727011"/>
              <a:ext cx="1902122" cy="5978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 dirty="0" smtClean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libri"/>
                  <a:sym typeface="Calibri"/>
                </a:rPr>
                <a:t>ZÍSKAVAŤ FINANCIE</a:t>
              </a:r>
              <a:endParaRPr sz="23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0" name="Skupina 15"/>
          <p:cNvGrpSpPr/>
          <p:nvPr/>
        </p:nvGrpSpPr>
        <p:grpSpPr>
          <a:xfrm>
            <a:off x="3107747" y="1785719"/>
            <a:ext cx="2615926" cy="2128646"/>
            <a:chOff x="3482819" y="2150409"/>
            <a:chExt cx="1993760" cy="205979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111;p15"/>
            <p:cNvSpPr/>
            <p:nvPr/>
          </p:nvSpPr>
          <p:spPr>
            <a:xfrm>
              <a:off x="3535014" y="2150409"/>
              <a:ext cx="1899636" cy="2059795"/>
            </a:xfrm>
            <a:prstGeom prst="roundRect">
              <a:avLst>
                <a:gd name="adj" fmla="val 16667"/>
              </a:avLst>
            </a:prstGeom>
            <a:solidFill>
              <a:srgbClr val="154A7B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12" name="Google Shape;112;p15"/>
            <p:cNvSpPr txBox="1"/>
            <p:nvPr/>
          </p:nvSpPr>
          <p:spPr>
            <a:xfrm>
              <a:off x="3482819" y="2907011"/>
              <a:ext cx="199376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200" b="1" dirty="0" smtClean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libri"/>
                  <a:sym typeface="Calibri"/>
                </a:rPr>
                <a:t>SPOLUVYTVÁRAŤ</a:t>
              </a:r>
              <a:endParaRPr sz="2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6" name="Google Shape;115;p15"/>
          <p:cNvSpPr/>
          <p:nvPr/>
        </p:nvSpPr>
        <p:spPr>
          <a:xfrm>
            <a:off x="1805795" y="4735179"/>
            <a:ext cx="5427132" cy="64807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cap="flat" cmpd="sng">
            <a:solidFill>
              <a:srgbClr val="154A7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7" name="Google Shape;117;p15"/>
          <p:cNvSpPr txBox="1"/>
          <p:nvPr/>
        </p:nvSpPr>
        <p:spPr>
          <a:xfrm>
            <a:off x="3275856" y="482838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rgbClr val="154A7B"/>
                </a:solidFill>
                <a:latin typeface="+mj-lt"/>
                <a:ea typeface="Cambria" panose="02040503050406030204" pitchFamily="18" charset="0"/>
                <a:cs typeface="Calibri"/>
                <a:sym typeface="Calibri"/>
              </a:rPr>
              <a:t>VZDELÁVAŤ</a:t>
            </a:r>
            <a:endParaRPr sz="2400" b="1" dirty="0">
              <a:solidFill>
                <a:srgbClr val="154A7B"/>
              </a:solidFill>
              <a:latin typeface="+mj-lt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8" name="Skupina 10"/>
          <p:cNvGrpSpPr/>
          <p:nvPr/>
        </p:nvGrpSpPr>
        <p:grpSpPr>
          <a:xfrm>
            <a:off x="6113471" y="1785719"/>
            <a:ext cx="2321671" cy="2158503"/>
            <a:chOff x="707124" y="2090929"/>
            <a:chExt cx="1902122" cy="2016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9" name="Google Shape;109;p15"/>
            <p:cNvSpPr/>
            <p:nvPr/>
          </p:nvSpPr>
          <p:spPr>
            <a:xfrm>
              <a:off x="763044" y="2090929"/>
              <a:ext cx="1790284" cy="2016000"/>
            </a:xfrm>
            <a:prstGeom prst="roundRect">
              <a:avLst>
                <a:gd name="adj" fmla="val 16667"/>
              </a:avLst>
            </a:prstGeom>
            <a:solidFill>
              <a:srgbClr val="154A7B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20" name="Google Shape;110;p15"/>
            <p:cNvSpPr txBox="1"/>
            <p:nvPr/>
          </p:nvSpPr>
          <p:spPr>
            <a:xfrm>
              <a:off x="707124" y="2827813"/>
              <a:ext cx="1902122" cy="5978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 dirty="0" smtClean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libri"/>
                  <a:sym typeface="Calibri"/>
                </a:rPr>
                <a:t>BUDOVAŤ</a:t>
              </a:r>
              <a:endParaRPr sz="23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1" name="Google Shape;106;p15"/>
          <p:cNvSpPr/>
          <p:nvPr/>
        </p:nvSpPr>
        <p:spPr>
          <a:xfrm>
            <a:off x="1805796" y="1126826"/>
            <a:ext cx="53474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800" dirty="0">
              <a:solidFill>
                <a:srgbClr val="5B5B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6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5792" y="149225"/>
            <a:ext cx="6607581" cy="68600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cs-CZ" dirty="0">
                <a:solidFill>
                  <a:srgbClr val="5B5B5B"/>
                </a:solidFill>
                <a:cs typeface="Calibri"/>
                <a:sym typeface="Calibri"/>
              </a:rPr>
              <a:t>Naše </a:t>
            </a:r>
            <a:r>
              <a:rPr lang="cs-CZ" dirty="0" err="1">
                <a:solidFill>
                  <a:srgbClr val="5B5B5B"/>
                </a:solidFill>
                <a:cs typeface="Calibri"/>
                <a:sym typeface="Calibri"/>
              </a:rPr>
              <a:t>nedávne</a:t>
            </a:r>
            <a:r>
              <a:rPr lang="cs-CZ" dirty="0">
                <a:solidFill>
                  <a:srgbClr val="5B5B5B"/>
                </a:solidFill>
                <a:cs typeface="Calibri"/>
                <a:sym typeface="Calibri"/>
              </a:rPr>
              <a:t> </a:t>
            </a:r>
            <a:r>
              <a:rPr lang="cs-CZ" dirty="0" smtClean="0">
                <a:solidFill>
                  <a:srgbClr val="5B5B5B"/>
                </a:solidFill>
                <a:cs typeface="Calibri"/>
                <a:sym typeface="Calibri"/>
              </a:rPr>
              <a:t>aktivity (2018/19)</a:t>
            </a:r>
            <a:endParaRPr lang="en-US" dirty="0">
              <a:solidFill>
                <a:srgbClr val="5B5B5B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265792" y="1351781"/>
            <a:ext cx="5153933" cy="3921100"/>
            <a:chOff x="265792" y="2051075"/>
            <a:chExt cx="5153933" cy="3921100"/>
          </a:xfrm>
        </p:grpSpPr>
        <p:sp>
          <p:nvSpPr>
            <p:cNvPr id="23" name="Obdélník 22"/>
            <p:cNvSpPr/>
            <p:nvPr/>
          </p:nvSpPr>
          <p:spPr>
            <a:xfrm>
              <a:off x="265792" y="2051075"/>
              <a:ext cx="4868184" cy="3774256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Skupina 24"/>
            <p:cNvGrpSpPr/>
            <p:nvPr/>
          </p:nvGrpSpPr>
          <p:grpSpPr>
            <a:xfrm>
              <a:off x="882813" y="5124450"/>
              <a:ext cx="4536912" cy="847725"/>
              <a:chOff x="1856418" y="3456413"/>
              <a:chExt cx="4959024" cy="1246949"/>
            </a:xfrm>
            <a:scene3d>
              <a:camera prst="orthographicFront"/>
              <a:lightRig rig="threePt" dir="t"/>
            </a:scene3d>
          </p:grpSpPr>
          <p:sp>
            <p:nvSpPr>
              <p:cNvPr id="26" name="Obdélník 25"/>
              <p:cNvSpPr/>
              <p:nvPr/>
            </p:nvSpPr>
            <p:spPr>
              <a:xfrm>
                <a:off x="1856418" y="3456413"/>
                <a:ext cx="4959024" cy="12469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Obdélník 26"/>
              <p:cNvSpPr/>
              <p:nvPr/>
            </p:nvSpPr>
            <p:spPr>
              <a:xfrm>
                <a:off x="1856418" y="3456413"/>
                <a:ext cx="4959024" cy="12469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800100">
                  <a:lnSpc>
                    <a:spcPct val="114000"/>
                  </a:lnSpc>
                  <a:spcBef>
                    <a:spcPct val="0"/>
                  </a:spcBef>
                  <a:spcAft>
                    <a:spcPct val="5000"/>
                  </a:spcAft>
                </a:pPr>
                <a:endParaRPr lang="cs-CZ" sz="1800" dirty="0" smtClean="0"/>
              </a:p>
              <a:p>
                <a:pPr algn="ctr" defTabSz="800100">
                  <a:lnSpc>
                    <a:spcPct val="114000"/>
                  </a:lnSpc>
                  <a:spcBef>
                    <a:spcPct val="0"/>
                  </a:spcBef>
                  <a:spcAft>
                    <a:spcPct val="5000"/>
                  </a:spcAft>
                </a:pPr>
                <a:r>
                  <a:rPr lang="cs-CZ" sz="1800" dirty="0" smtClean="0"/>
                  <a:t>DEX IC </a:t>
                </a:r>
                <a:r>
                  <a:rPr lang="cs-CZ" sz="1800" dirty="0" err="1" smtClean="0"/>
                  <a:t>sa</a:t>
                </a:r>
                <a:r>
                  <a:rPr lang="cs-CZ" sz="1800" dirty="0" smtClean="0"/>
                  <a:t> stal EIT </a:t>
                </a:r>
                <a:r>
                  <a:rPr lang="cs-CZ" sz="1800" dirty="0" err="1" smtClean="0"/>
                  <a:t>Health</a:t>
                </a:r>
                <a:r>
                  <a:rPr lang="cs-CZ" sz="1800" dirty="0" smtClean="0"/>
                  <a:t> </a:t>
                </a:r>
                <a:r>
                  <a:rPr lang="en-US" sz="1800" dirty="0" smtClean="0"/>
                  <a:t>RIS Hub</a:t>
                </a:r>
                <a:r>
                  <a:rPr lang="cs-CZ" sz="1800" dirty="0" err="1" smtClean="0"/>
                  <a:t>om</a:t>
                </a:r>
                <a:r>
                  <a:rPr lang="cs-CZ" sz="1800" dirty="0" smtClean="0"/>
                  <a:t> v </a:t>
                </a:r>
                <a:r>
                  <a:rPr lang="en-US" sz="1800" dirty="0" err="1" smtClean="0"/>
                  <a:t>Česk</a:t>
                </a:r>
                <a:r>
                  <a:rPr lang="cs-CZ" sz="1800" dirty="0" smtClean="0"/>
                  <a:t>ej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Republi</a:t>
                </a:r>
                <a:r>
                  <a:rPr lang="cs-CZ" sz="1800" dirty="0" smtClean="0"/>
                  <a:t>k</a:t>
                </a:r>
                <a:r>
                  <a:rPr lang="en-US" sz="1800" dirty="0" smtClean="0"/>
                  <a:t>e</a:t>
                </a:r>
                <a:r>
                  <a:rPr lang="en-US" sz="1800" dirty="0"/>
                  <a:t>!</a:t>
                </a:r>
              </a:p>
              <a:p>
                <a:pPr lvl="0" algn="ctr" defTabSz="800100">
                  <a:lnSpc>
                    <a:spcPct val="114000"/>
                  </a:lnSpc>
                  <a:spcBef>
                    <a:spcPct val="0"/>
                  </a:spcBef>
                  <a:spcAft>
                    <a:spcPct val="5000"/>
                  </a:spcAft>
                </a:pPr>
                <a:endParaRPr lang="en-US" sz="1800" kern="1200" dirty="0"/>
              </a:p>
            </p:txBody>
          </p:sp>
        </p:grpSp>
      </p:grpSp>
      <p:grpSp>
        <p:nvGrpSpPr>
          <p:cNvPr id="3" name="Skupina 2"/>
          <p:cNvGrpSpPr/>
          <p:nvPr/>
        </p:nvGrpSpPr>
        <p:grpSpPr>
          <a:xfrm>
            <a:off x="816138" y="2538028"/>
            <a:ext cx="6404060" cy="3039653"/>
            <a:chOff x="851819" y="3138103"/>
            <a:chExt cx="6404060" cy="3039653"/>
          </a:xfrm>
        </p:grpSpPr>
        <p:sp>
          <p:nvSpPr>
            <p:cNvPr id="28" name="Obdélník 27"/>
            <p:cNvSpPr/>
            <p:nvPr/>
          </p:nvSpPr>
          <p:spPr>
            <a:xfrm>
              <a:off x="851819" y="3138103"/>
              <a:ext cx="6002951" cy="280987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  <a:ln w="12700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9" name="Skupina 28"/>
            <p:cNvGrpSpPr/>
            <p:nvPr/>
          </p:nvGrpSpPr>
          <p:grpSpPr>
            <a:xfrm>
              <a:off x="3151269" y="5206206"/>
              <a:ext cx="4104610" cy="971550"/>
              <a:chOff x="0" y="1706662"/>
              <a:chExt cx="3922969" cy="1019558"/>
            </a:xfrm>
            <a:scene3d>
              <a:camera prst="orthographicFront"/>
              <a:lightRig rig="threePt" dir="t"/>
            </a:scene3d>
          </p:grpSpPr>
          <p:sp>
            <p:nvSpPr>
              <p:cNvPr id="30" name="Obdélník 29"/>
              <p:cNvSpPr/>
              <p:nvPr/>
            </p:nvSpPr>
            <p:spPr>
              <a:xfrm>
                <a:off x="0" y="1706662"/>
                <a:ext cx="3922969" cy="101955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bdélník 30"/>
              <p:cNvSpPr/>
              <p:nvPr/>
            </p:nvSpPr>
            <p:spPr>
              <a:xfrm>
                <a:off x="0" y="1706662"/>
                <a:ext cx="3922969" cy="10195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114000"/>
                  </a:lnSpc>
                  <a:spcBef>
                    <a:spcPct val="0"/>
                  </a:spcBef>
                  <a:spcAft>
                    <a:spcPct val="5000"/>
                  </a:spcAft>
                </a:pPr>
                <a:r>
                  <a:rPr lang="cs-CZ" sz="1800" b="0" i="0" kern="1200" dirty="0" smtClean="0"/>
                  <a:t>DEXIC </a:t>
                </a:r>
                <a:r>
                  <a:rPr lang="cs-CZ" sz="1800" b="0" i="0" kern="1200" dirty="0" err="1" smtClean="0"/>
                  <a:t>sa</a:t>
                </a:r>
                <a:r>
                  <a:rPr lang="cs-CZ" sz="1800" b="0" i="0" kern="1200" dirty="0" smtClean="0"/>
                  <a:t> stal prvým </a:t>
                </a:r>
                <a:r>
                  <a:rPr lang="cs-CZ" sz="1800" b="0" i="0" kern="1200" dirty="0" err="1" smtClean="0"/>
                  <a:t>vedúcim</a:t>
                </a:r>
                <a:r>
                  <a:rPr lang="cs-CZ" sz="1800" b="0" i="0" kern="1200" dirty="0" smtClean="0"/>
                  <a:t> </a:t>
                </a:r>
                <a:r>
                  <a:rPr lang="cs-CZ" sz="1800" b="0" i="0" kern="1200" dirty="0" err="1" smtClean="0"/>
                  <a:t>partnerom</a:t>
                </a:r>
                <a:r>
                  <a:rPr lang="cs-CZ" sz="1800" b="0" i="0" kern="1200" dirty="0" smtClean="0"/>
                  <a:t> v ČR v </a:t>
                </a:r>
                <a:r>
                  <a:rPr lang="cs-CZ" sz="1800" b="0" i="0" kern="1200" dirty="0" err="1" smtClean="0"/>
                  <a:t>Interreg</a:t>
                </a:r>
                <a:r>
                  <a:rPr lang="cs-CZ" sz="1800" b="0" i="0" kern="1200" dirty="0" smtClean="0"/>
                  <a:t> Danube Transnational Programme. </a:t>
                </a:r>
                <a:endParaRPr lang="en-US" sz="1800" kern="1200" dirty="0"/>
              </a:p>
            </p:txBody>
          </p:sp>
        </p:grpSp>
      </p:grpSp>
      <p:sp>
        <p:nvSpPr>
          <p:cNvPr id="32" name="Obdélník 31"/>
          <p:cNvSpPr/>
          <p:nvPr/>
        </p:nvSpPr>
        <p:spPr>
          <a:xfrm>
            <a:off x="2167593" y="2822178"/>
            <a:ext cx="6504264" cy="295830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ln w="12700"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702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11/01/2019</a:t>
            </a:r>
            <a:endParaRPr lang="cs-CZ" b="1" cap="all" dirty="0" smtClean="0"/>
          </a:p>
          <a:p>
            <a:r>
              <a:rPr lang="cs-CZ" b="1" cap="all" dirty="0" smtClean="0"/>
              <a:t>TECHNOLOGICKÉ CENTRUM ČR AV</a:t>
            </a:r>
            <a:endParaRPr lang="cs-CZ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b="0" dirty="0" smtClean="0"/>
              <a:t>ÚVOD: P</a:t>
            </a:r>
            <a:r>
              <a:rPr lang="en-US" b="0" dirty="0" err="1" smtClean="0"/>
              <a:t>rezent</a:t>
            </a:r>
            <a:r>
              <a:rPr lang="cs-CZ" b="0" dirty="0"/>
              <a:t>á</a:t>
            </a:r>
            <a:r>
              <a:rPr lang="en-US" b="0" dirty="0" smtClean="0"/>
              <a:t>ci</a:t>
            </a:r>
            <a:r>
              <a:rPr lang="cs-CZ" b="0" dirty="0" smtClean="0"/>
              <a:t>a</a:t>
            </a:r>
            <a:r>
              <a:rPr lang="en-US" b="0" dirty="0" smtClean="0"/>
              <a:t> </a:t>
            </a:r>
            <a:r>
              <a:rPr lang="en-US" b="0" dirty="0" err="1" smtClean="0"/>
              <a:t>nástroj</a:t>
            </a:r>
            <a:r>
              <a:rPr lang="cs-CZ" b="0" dirty="0" smtClean="0"/>
              <a:t>ov</a:t>
            </a:r>
            <a:r>
              <a:rPr lang="en-US" b="0" dirty="0" smtClean="0"/>
              <a:t> </a:t>
            </a:r>
            <a:r>
              <a:rPr lang="en-US" b="0" dirty="0" err="1" smtClean="0"/>
              <a:t>pr</a:t>
            </a:r>
            <a:r>
              <a:rPr lang="cs-CZ" b="0" dirty="0" smtClean="0"/>
              <a:t>e</a:t>
            </a:r>
            <a:r>
              <a:rPr lang="en-US" b="0" dirty="0" smtClean="0"/>
              <a:t> </a:t>
            </a:r>
            <a:r>
              <a:rPr lang="en-US" b="0" dirty="0" err="1" smtClean="0"/>
              <a:t>inovat</a:t>
            </a:r>
            <a:r>
              <a:rPr lang="cs-CZ" b="0" dirty="0" err="1" smtClean="0"/>
              <a:t>ívne</a:t>
            </a:r>
            <a:r>
              <a:rPr lang="en-US" b="0" dirty="0" smtClean="0"/>
              <a:t> </a:t>
            </a:r>
            <a:r>
              <a:rPr lang="en-US" b="0" dirty="0" err="1" smtClean="0"/>
              <a:t>zadáv</a:t>
            </a:r>
            <a:r>
              <a:rPr lang="cs-CZ" b="0" dirty="0" smtClean="0"/>
              <a:t>a</a:t>
            </a:r>
            <a:r>
              <a:rPr lang="en-US" b="0" dirty="0" smtClean="0"/>
              <a:t>n</a:t>
            </a:r>
            <a:r>
              <a:rPr lang="cs-CZ" b="0" dirty="0" err="1" smtClean="0"/>
              <a:t>ie</a:t>
            </a:r>
            <a:r>
              <a:rPr lang="en-US" b="0" dirty="0" smtClean="0"/>
              <a:t> </a:t>
            </a:r>
            <a:r>
              <a:rPr lang="en-US" b="0" dirty="0" err="1" smtClean="0"/>
              <a:t>ve</a:t>
            </a:r>
            <a:r>
              <a:rPr lang="cs-CZ" b="0" dirty="0" smtClean="0"/>
              <a:t>r</a:t>
            </a:r>
            <a:r>
              <a:rPr lang="en-US" b="0" dirty="0" err="1" smtClean="0"/>
              <a:t>ejných</a:t>
            </a:r>
            <a:r>
              <a:rPr lang="en-US" b="0" dirty="0" smtClean="0"/>
              <a:t> </a:t>
            </a:r>
            <a:r>
              <a:rPr lang="en-US" b="0" dirty="0" err="1" smtClean="0"/>
              <a:t>zakáz</a:t>
            </a:r>
            <a:r>
              <a:rPr lang="cs-CZ" b="0" dirty="0" smtClean="0"/>
              <a:t>o</a:t>
            </a:r>
            <a:r>
              <a:rPr lang="en-US" b="0" dirty="0" smtClean="0"/>
              <a:t>k </a:t>
            </a:r>
            <a:r>
              <a:rPr lang="cs-CZ" b="0" dirty="0"/>
              <a:t>-</a:t>
            </a:r>
            <a:r>
              <a:rPr lang="en-US" b="0" dirty="0" smtClean="0"/>
              <a:t>PPI</a:t>
            </a:r>
            <a:endParaRPr lang="en-US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 smtClean="0"/>
              <a:t>Bucová</a:t>
            </a:r>
            <a:r>
              <a:rPr lang="cs-CZ" dirty="0" smtClean="0"/>
              <a:t> Dominika, DEX Innovation Centre </a:t>
            </a:r>
            <a:endParaRPr lang="de-AT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-1"/>
            <a:ext cx="2686049" cy="11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PPI2Innovate projekt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281" y="1647824"/>
            <a:ext cx="8610599" cy="228600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b="1" dirty="0" smtClean="0">
                <a:solidFill>
                  <a:schemeClr val="accent6"/>
                </a:solidFill>
              </a:rPr>
              <a:t>PPI</a:t>
            </a:r>
            <a:r>
              <a:rPr lang="cs-CZ" sz="2000" dirty="0" smtClean="0">
                <a:solidFill>
                  <a:schemeClr val="accent6"/>
                </a:solidFill>
              </a:rPr>
              <a:t> </a:t>
            </a:r>
            <a:r>
              <a:rPr lang="cs-CZ" sz="2000" dirty="0">
                <a:solidFill>
                  <a:schemeClr val="accent6"/>
                </a:solidFill>
              </a:rPr>
              <a:t>z anglického </a:t>
            </a:r>
            <a:r>
              <a:rPr lang="cs-CZ" sz="2000" dirty="0" smtClean="0">
                <a:solidFill>
                  <a:schemeClr val="accent6"/>
                </a:solidFill>
              </a:rPr>
              <a:t>„</a:t>
            </a:r>
            <a:r>
              <a:rPr lang="cs-CZ" sz="2000" b="1" i="1" dirty="0" smtClean="0">
                <a:solidFill>
                  <a:schemeClr val="accent6"/>
                </a:solidFill>
              </a:rPr>
              <a:t>P</a:t>
            </a:r>
            <a:r>
              <a:rPr lang="cs-CZ" sz="2000" i="1" dirty="0" smtClean="0">
                <a:solidFill>
                  <a:schemeClr val="accent6"/>
                </a:solidFill>
              </a:rPr>
              <a:t>ublic </a:t>
            </a:r>
            <a:r>
              <a:rPr lang="cs-CZ" sz="2000" b="1" i="1" dirty="0" err="1">
                <a:solidFill>
                  <a:schemeClr val="accent6"/>
                </a:solidFill>
              </a:rPr>
              <a:t>P</a:t>
            </a:r>
            <a:r>
              <a:rPr lang="cs-CZ" sz="2000" i="1" dirty="0" err="1">
                <a:solidFill>
                  <a:schemeClr val="accent6"/>
                </a:solidFill>
              </a:rPr>
              <a:t>rocurement</a:t>
            </a:r>
            <a:r>
              <a:rPr lang="cs-CZ" sz="2000" i="1" dirty="0">
                <a:solidFill>
                  <a:schemeClr val="accent6"/>
                </a:solidFill>
              </a:rPr>
              <a:t> </a:t>
            </a:r>
            <a:r>
              <a:rPr lang="cs-CZ" sz="2000" i="1" dirty="0" err="1">
                <a:solidFill>
                  <a:schemeClr val="accent6"/>
                </a:solidFill>
              </a:rPr>
              <a:t>of</a:t>
            </a:r>
            <a:r>
              <a:rPr lang="cs-CZ" sz="2000" i="1" dirty="0">
                <a:solidFill>
                  <a:schemeClr val="accent6"/>
                </a:solidFill>
              </a:rPr>
              <a:t> </a:t>
            </a:r>
            <a:r>
              <a:rPr lang="cs-CZ" sz="2000" b="1" i="1" dirty="0" smtClean="0">
                <a:solidFill>
                  <a:schemeClr val="accent6"/>
                </a:solidFill>
              </a:rPr>
              <a:t>I</a:t>
            </a:r>
            <a:r>
              <a:rPr lang="cs-CZ" sz="2000" i="1" dirty="0" smtClean="0">
                <a:solidFill>
                  <a:schemeClr val="accent6"/>
                </a:solidFill>
              </a:rPr>
              <a:t>nnovation“</a:t>
            </a:r>
          </a:p>
          <a:p>
            <a:pPr marL="342900" indent="-342900">
              <a:buFontTx/>
              <a:buChar char="-"/>
            </a:pPr>
            <a:endParaRPr lang="cs-CZ" sz="2000" i="1" dirty="0" smtClean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 err="1" smtClean="0">
                <a:solidFill>
                  <a:schemeClr val="accent6"/>
                </a:solidFill>
              </a:rPr>
              <a:t>Verejné</a:t>
            </a:r>
            <a:r>
              <a:rPr lang="cs-CZ" sz="2000" dirty="0" smtClean="0">
                <a:solidFill>
                  <a:schemeClr val="accent6"/>
                </a:solidFill>
              </a:rPr>
              <a:t> zakázky na </a:t>
            </a:r>
            <a:r>
              <a:rPr lang="cs-CZ" sz="2000" dirty="0" err="1" smtClean="0">
                <a:solidFill>
                  <a:schemeClr val="accent6"/>
                </a:solidFill>
              </a:rPr>
              <a:t>inovatívne</a:t>
            </a:r>
            <a:r>
              <a:rPr lang="cs-CZ" sz="2000" dirty="0" smtClean="0">
                <a:solidFill>
                  <a:schemeClr val="accent6"/>
                </a:solidFill>
              </a:rPr>
              <a:t> </a:t>
            </a:r>
            <a:r>
              <a:rPr lang="cs-CZ" sz="2000" dirty="0" err="1" smtClean="0">
                <a:solidFill>
                  <a:schemeClr val="accent6"/>
                </a:solidFill>
              </a:rPr>
              <a:t>riešenia</a:t>
            </a:r>
            <a:r>
              <a:rPr lang="cs-CZ" sz="2000" dirty="0" smtClean="0">
                <a:solidFill>
                  <a:schemeClr val="accent6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cs-CZ" sz="2000" dirty="0" smtClean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chemeClr val="accent6"/>
                </a:solidFill>
              </a:rPr>
              <a:t>Nástroj na podporu a rozvoj </a:t>
            </a:r>
            <a:r>
              <a:rPr lang="cs-CZ" sz="2000" dirty="0" err="1" smtClean="0">
                <a:solidFill>
                  <a:schemeClr val="accent6"/>
                </a:solidFill>
              </a:rPr>
              <a:t>inovácií</a:t>
            </a:r>
            <a:r>
              <a:rPr lang="cs-CZ" sz="2000" dirty="0" smtClean="0">
                <a:solidFill>
                  <a:schemeClr val="accent6"/>
                </a:solidFill>
              </a:rPr>
              <a:t> v </a:t>
            </a:r>
            <a:r>
              <a:rPr lang="cs-CZ" sz="2000" dirty="0" err="1" smtClean="0">
                <a:solidFill>
                  <a:schemeClr val="accent6"/>
                </a:solidFill>
              </a:rPr>
              <a:t>Strednej</a:t>
            </a:r>
            <a:r>
              <a:rPr lang="cs-CZ" sz="2000" dirty="0" smtClean="0">
                <a:solidFill>
                  <a:schemeClr val="accent6"/>
                </a:solidFill>
              </a:rPr>
              <a:t> </a:t>
            </a:r>
            <a:r>
              <a:rPr lang="cs-CZ" sz="2000" dirty="0" err="1" smtClean="0">
                <a:solidFill>
                  <a:schemeClr val="accent6"/>
                </a:solidFill>
              </a:rPr>
              <a:t>Európe</a:t>
            </a:r>
            <a:endParaRPr lang="cs-CZ" sz="2000" dirty="0" smtClean="0">
              <a:solidFill>
                <a:schemeClr val="accent6"/>
              </a:solidFill>
            </a:endParaRPr>
          </a:p>
          <a:p>
            <a:pPr marL="342900" indent="-342900">
              <a:buFontTx/>
              <a:buChar char="-"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 t="64536" r="39609" b="28333"/>
          <a:stretch/>
        </p:blipFill>
        <p:spPr bwMode="auto">
          <a:xfrm>
            <a:off x="642856" y="4795497"/>
            <a:ext cx="4189412" cy="6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124122" y="4934360"/>
            <a:ext cx="2591128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200" b="1" dirty="0" err="1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Trvanie</a:t>
            </a:r>
            <a:r>
              <a:rPr lang="cs-CZ" sz="2200" b="1" dirty="0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 projektu</a:t>
            </a:r>
            <a:endParaRPr lang="en-US" sz="2200" b="1" dirty="0" smtClean="0">
              <a:solidFill>
                <a:schemeClr val="accent6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388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Prečo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PPI a PPI2Innovate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1" y="73025"/>
            <a:ext cx="1935839" cy="83523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08041" y="1670612"/>
            <a:ext cx="1537646" cy="508431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dirty="0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Zdroj: </a:t>
            </a:r>
          </a:p>
          <a:p>
            <a:r>
              <a:rPr lang="cs-CZ" sz="1400" dirty="0" err="1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Európska</a:t>
            </a:r>
            <a:r>
              <a:rPr lang="cs-CZ" sz="1400" dirty="0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dirty="0" err="1" smtClean="0">
                <a:solidFill>
                  <a:schemeClr val="accent6"/>
                </a:solidFill>
                <a:latin typeface="Trebuchet MS" pitchFamily="34" charset="0"/>
                <a:cs typeface="Raleway"/>
              </a:rPr>
              <a:t>Komisia</a:t>
            </a:r>
            <a:endParaRPr lang="en-US" sz="1400" dirty="0" smtClean="0">
              <a:solidFill>
                <a:schemeClr val="accent6"/>
              </a:solidFill>
              <a:latin typeface="Trebuchet MS" pitchFamily="34" charset="0"/>
              <a:cs typeface="Raleway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546140" y="1117804"/>
            <a:ext cx="4361901" cy="5082969"/>
            <a:chOff x="2333625" y="1117805"/>
            <a:chExt cx="4361901" cy="5082969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0" b="14964"/>
            <a:stretch/>
          </p:blipFill>
          <p:spPr>
            <a:xfrm>
              <a:off x="2333625" y="1117805"/>
              <a:ext cx="4361901" cy="5082969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4681537" y="4638673"/>
              <a:ext cx="495300" cy="400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2562225" y="3838575"/>
              <a:ext cx="1076325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TextovéPole 6"/>
          <p:cNvSpPr txBox="1"/>
          <p:nvPr/>
        </p:nvSpPr>
        <p:spPr>
          <a:xfrm>
            <a:off x="161925" y="2304884"/>
            <a:ext cx="2232131" cy="367853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6"/>
                </a:solidFill>
              </a:rPr>
              <a:t>Partnerské krajiny:</a:t>
            </a: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err="1" smtClean="0">
                <a:solidFill>
                  <a:schemeClr val="accent6"/>
                </a:solidFill>
              </a:rPr>
              <a:t>Poľsko</a:t>
            </a:r>
            <a:endParaRPr lang="cs-CZ" sz="1800" dirty="0" smtClean="0">
              <a:solidFill>
                <a:schemeClr val="accent6"/>
              </a:solidFill>
            </a:endParaRP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smtClean="0">
                <a:solidFill>
                  <a:schemeClr val="accent6"/>
                </a:solidFill>
              </a:rPr>
              <a:t>Maďarsko</a:t>
            </a: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err="1" smtClean="0">
                <a:solidFill>
                  <a:schemeClr val="accent6"/>
                </a:solidFill>
              </a:rPr>
              <a:t>Taliansko</a:t>
            </a:r>
            <a:endParaRPr lang="cs-CZ" sz="1800" dirty="0" smtClean="0">
              <a:solidFill>
                <a:schemeClr val="accent6"/>
              </a:solidFill>
            </a:endParaRP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err="1" smtClean="0">
                <a:solidFill>
                  <a:schemeClr val="accent6"/>
                </a:solidFill>
              </a:rPr>
              <a:t>Chorvátsko</a:t>
            </a:r>
            <a:r>
              <a:rPr lang="cs-CZ" sz="1800" dirty="0" smtClean="0">
                <a:solidFill>
                  <a:schemeClr val="accent6"/>
                </a:solidFill>
              </a:rPr>
              <a:t> </a:t>
            </a: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smtClean="0">
                <a:solidFill>
                  <a:schemeClr val="accent6"/>
                </a:solidFill>
              </a:rPr>
              <a:t>Slovinsko</a:t>
            </a:r>
          </a:p>
          <a:p>
            <a:endParaRPr lang="cs-CZ" sz="1800" dirty="0" smtClean="0">
              <a:solidFill>
                <a:schemeClr val="accent6"/>
              </a:solidFill>
            </a:endParaRPr>
          </a:p>
          <a:p>
            <a:r>
              <a:rPr lang="cs-CZ" sz="1800" dirty="0" smtClean="0">
                <a:solidFill>
                  <a:schemeClr val="accent6"/>
                </a:solidFill>
              </a:rPr>
              <a:t>Česko </a:t>
            </a:r>
            <a:endParaRPr lang="cs-CZ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Zameranie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PPI2Innovate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projektu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1096" y="1548255"/>
            <a:ext cx="7499986" cy="528636"/>
          </a:xfrm>
        </p:spPr>
        <p:txBody>
          <a:bodyPr/>
          <a:lstStyle/>
          <a:p>
            <a:r>
              <a:rPr lang="cs-CZ" dirty="0" err="1" smtClean="0"/>
              <a:t>Verejní</a:t>
            </a:r>
            <a:r>
              <a:rPr lang="cs-CZ" dirty="0" smtClean="0"/>
              <a:t> </a:t>
            </a:r>
            <a:r>
              <a:rPr lang="cs-CZ" dirty="0" err="1" smtClean="0"/>
              <a:t>zadávatelia</a:t>
            </a:r>
            <a:r>
              <a:rPr lang="cs-CZ" dirty="0" smtClean="0"/>
              <a:t> na </a:t>
            </a:r>
            <a:r>
              <a:rPr lang="cs-CZ" dirty="0" err="1" smtClean="0"/>
              <a:t>všetkých</a:t>
            </a:r>
            <a:r>
              <a:rPr lang="cs-CZ" dirty="0" smtClean="0"/>
              <a:t> </a:t>
            </a:r>
            <a:r>
              <a:rPr lang="cs-CZ" dirty="0" err="1" smtClean="0"/>
              <a:t>úrovniach</a:t>
            </a:r>
            <a:r>
              <a:rPr lang="cs-CZ" dirty="0" smtClean="0"/>
              <a:t> </a:t>
            </a:r>
            <a:r>
              <a:rPr lang="cs-CZ" dirty="0" err="1" smtClean="0"/>
              <a:t>štátnej</a:t>
            </a:r>
            <a:r>
              <a:rPr lang="cs-CZ" dirty="0" smtClean="0"/>
              <a:t> správy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9" y="149225"/>
            <a:ext cx="1835644" cy="79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39167" r="62656" b="53889"/>
          <a:stretch/>
        </p:blipFill>
        <p:spPr bwMode="auto">
          <a:xfrm>
            <a:off x="297304" y="1463823"/>
            <a:ext cx="645318" cy="58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8" t="47361" r="54141" b="44722"/>
          <a:stretch/>
        </p:blipFill>
        <p:spPr bwMode="auto">
          <a:xfrm>
            <a:off x="303621" y="4887530"/>
            <a:ext cx="668753" cy="6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1095" y="5026826"/>
            <a:ext cx="7709537" cy="454818"/>
          </a:xfrm>
        </p:spPr>
        <p:txBody>
          <a:bodyPr/>
          <a:lstStyle/>
          <a:p>
            <a:r>
              <a:rPr lang="cs-CZ" dirty="0" err="1"/>
              <a:t>V</a:t>
            </a:r>
            <a:r>
              <a:rPr lang="cs-CZ" dirty="0" err="1" smtClean="0"/>
              <a:t>erejný</a:t>
            </a:r>
            <a:r>
              <a:rPr lang="cs-CZ" dirty="0" smtClean="0"/>
              <a:t> sektor + firmy = </a:t>
            </a:r>
            <a:r>
              <a:rPr lang="cs-CZ" dirty="0" err="1" smtClean="0"/>
              <a:t>rozšírenie</a:t>
            </a:r>
            <a:r>
              <a:rPr lang="cs-CZ" dirty="0" smtClean="0"/>
              <a:t> </a:t>
            </a:r>
            <a:r>
              <a:rPr lang="cs-CZ" dirty="0" err="1" smtClean="0"/>
              <a:t>inovácií</a:t>
            </a:r>
            <a:r>
              <a:rPr lang="cs-CZ" dirty="0" smtClean="0"/>
              <a:t> na trhu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5" t="47361" r="49688" b="45417"/>
          <a:stretch/>
        </p:blipFill>
        <p:spPr bwMode="auto">
          <a:xfrm>
            <a:off x="328611" y="3236883"/>
            <a:ext cx="618775" cy="5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1095" y="3353184"/>
            <a:ext cx="5783243" cy="454818"/>
          </a:xfrm>
        </p:spPr>
        <p:txBody>
          <a:bodyPr/>
          <a:lstStyle/>
          <a:p>
            <a:r>
              <a:rPr lang="cs-CZ" dirty="0" err="1" smtClean="0"/>
              <a:t>Pozitívna</a:t>
            </a:r>
            <a:r>
              <a:rPr lang="cs-CZ" dirty="0" smtClean="0"/>
              <a:t> </a:t>
            </a:r>
            <a:r>
              <a:rPr lang="cs-CZ" dirty="0" err="1" smtClean="0"/>
              <a:t>zmena</a:t>
            </a:r>
            <a:r>
              <a:rPr lang="cs-CZ" dirty="0" smtClean="0"/>
              <a:t> </a:t>
            </a:r>
            <a:r>
              <a:rPr lang="cs-CZ" dirty="0" err="1" smtClean="0"/>
              <a:t>postoja</a:t>
            </a:r>
            <a:r>
              <a:rPr lang="cs-CZ" dirty="0" smtClean="0"/>
              <a:t> k PPI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t="39445" r="28828" b="53807"/>
          <a:stretch/>
        </p:blipFill>
        <p:spPr bwMode="auto">
          <a:xfrm>
            <a:off x="284395" y="4079812"/>
            <a:ext cx="607266" cy="57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1095" y="4154652"/>
            <a:ext cx="6211729" cy="454818"/>
          </a:xfrm>
        </p:spPr>
        <p:txBody>
          <a:bodyPr/>
          <a:lstStyle/>
          <a:p>
            <a:r>
              <a:rPr lang="cs-CZ" dirty="0" err="1" smtClean="0"/>
              <a:t>Zvýšiť</a:t>
            </a:r>
            <a:r>
              <a:rPr lang="cs-CZ" dirty="0" smtClean="0"/>
              <a:t> </a:t>
            </a:r>
            <a:r>
              <a:rPr lang="cs-CZ" dirty="0" err="1" smtClean="0"/>
              <a:t>aktívne</a:t>
            </a:r>
            <a:r>
              <a:rPr lang="cs-CZ" dirty="0" smtClean="0"/>
              <a:t> </a:t>
            </a:r>
            <a:r>
              <a:rPr lang="cs-CZ" dirty="0" err="1" smtClean="0"/>
              <a:t>využívanie</a:t>
            </a:r>
            <a:r>
              <a:rPr lang="cs-CZ" dirty="0" smtClean="0"/>
              <a:t> PPI v </a:t>
            </a:r>
            <a:r>
              <a:rPr lang="cs-CZ" dirty="0" err="1" smtClean="0"/>
              <a:t>Strednej</a:t>
            </a:r>
            <a:r>
              <a:rPr lang="cs-CZ" dirty="0" smtClean="0"/>
              <a:t> </a:t>
            </a:r>
            <a:r>
              <a:rPr lang="cs-CZ" dirty="0" err="1" smtClean="0"/>
              <a:t>Európe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0" t="31667" r="58281" b="61389"/>
          <a:stretch/>
        </p:blipFill>
        <p:spPr bwMode="auto">
          <a:xfrm>
            <a:off x="176378" y="2250282"/>
            <a:ext cx="1012077" cy="8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1095" y="2448117"/>
            <a:ext cx="7373780" cy="454818"/>
          </a:xfrm>
        </p:spPr>
        <p:txBody>
          <a:bodyPr/>
          <a:lstStyle/>
          <a:p>
            <a:r>
              <a:rPr lang="cs-CZ" dirty="0" err="1" smtClean="0"/>
              <a:t>Verejný</a:t>
            </a:r>
            <a:r>
              <a:rPr lang="cs-CZ" dirty="0" smtClean="0"/>
              <a:t> sektor </a:t>
            </a:r>
            <a:r>
              <a:rPr lang="cs-CZ" dirty="0" err="1" smtClean="0"/>
              <a:t>ako</a:t>
            </a:r>
            <a:r>
              <a:rPr lang="cs-CZ" dirty="0" smtClean="0"/>
              <a:t> „</a:t>
            </a:r>
            <a:r>
              <a:rPr lang="cs-CZ" dirty="0" err="1" smtClean="0"/>
              <a:t>prvo-kupujúci</a:t>
            </a:r>
            <a:r>
              <a:rPr lang="cs-CZ" dirty="0" smtClean="0"/>
              <a:t>“ </a:t>
            </a:r>
            <a:r>
              <a:rPr lang="cs-CZ" dirty="0" err="1" smtClean="0"/>
              <a:t>inovatívneho</a:t>
            </a:r>
            <a:r>
              <a:rPr lang="cs-CZ" dirty="0" smtClean="0"/>
              <a:t> </a:t>
            </a:r>
            <a:r>
              <a:rPr lang="cs-CZ" dirty="0" err="1" smtClean="0"/>
              <a:t>riešenia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386</TotalTime>
  <Words>300</Words>
  <Application>Microsoft Office PowerPoint</Application>
  <PresentationFormat>Předvádění na obrazovce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CentralEurope_iService</vt:lpstr>
      <vt:lpstr>Prezentace aplikace PowerPoint</vt:lpstr>
      <vt:lpstr>Naša misia</vt:lpstr>
      <vt:lpstr>DEX Innovation centre</vt:lpstr>
      <vt:lpstr>Naším prístupom je:</vt:lpstr>
      <vt:lpstr>Naše nedávne aktivity (2018/19)</vt:lpstr>
      <vt:lpstr>Prezentace aplikace PowerPoint</vt:lpstr>
      <vt:lpstr>PPI2Innovate projekt</vt:lpstr>
      <vt:lpstr>Prečo PPI a PPI2Innovate?</vt:lpstr>
      <vt:lpstr>Zameranie PPI2Innovate projektu</vt:lpstr>
      <vt:lpstr>Ppi2innovate piloty</vt:lpstr>
      <vt:lpstr>DEX IC ako Kompetenčné centrum pre ppi v českej republike</vt:lpstr>
      <vt:lpstr>Q&amp;A -&gt; SLIDO (www.sli.do) </vt:lpstr>
      <vt:lpstr>Kontaktujte nás </vt:lpstr>
      <vt:lpstr>Projektové partnerstvo</vt:lpstr>
      <vt:lpstr>Asociovaní strategickí partneri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Dominika Bucová</cp:lastModifiedBy>
  <cp:revision>2016</cp:revision>
  <dcterms:created xsi:type="dcterms:W3CDTF">2014-11-12T21:47:38Z</dcterms:created>
  <dcterms:modified xsi:type="dcterms:W3CDTF">2019-01-10T19:34:31Z</dcterms:modified>
</cp:coreProperties>
</file>