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17"/>
  </p:notesMasterIdLst>
  <p:sldIdLst>
    <p:sldId id="257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6" r:id="rId14"/>
    <p:sldId id="278" r:id="rId15"/>
    <p:sldId id="27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5" autoAdjust="0"/>
  </p:normalViewPr>
  <p:slideViewPr>
    <p:cSldViewPr>
      <p:cViewPr>
        <p:scale>
          <a:sx n="94" d="100"/>
          <a:sy n="94" d="100"/>
        </p:scale>
        <p:origin x="-114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30AE94-40B8-4E01-B919-661924436AB9}" type="datetimeFigureOut">
              <a:rPr lang="fr-FR"/>
              <a:pPr>
                <a:defRPr/>
              </a:pPr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9CDB65-1163-4442-B593-D225E3DB06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74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 userDrawn="1"/>
        </p:nvSpPr>
        <p:spPr bwMode="auto">
          <a:xfrm>
            <a:off x="539750" y="1341438"/>
            <a:ext cx="813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sl-SI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6878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4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9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31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2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9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194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9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49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95DADE2D-0361-4C86-8AEB-E07AA7A795C2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07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632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8A8B13B2-CAE6-46A2-88C6-9053658AD3CF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046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7EE73033-7CFE-49FE-B662-EFE379161221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6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CF9BFB62-4EF0-4A23-ADF5-FB81AC1E73B6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3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 userDrawn="1"/>
        </p:nvSpPr>
        <p:spPr>
          <a:xfrm>
            <a:off x="5724525" y="6165850"/>
            <a:ext cx="2808288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5" name="Imag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65850"/>
            <a:ext cx="1311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82600"/>
            <a:ext cx="37211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0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41322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19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8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3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7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378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27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l-SI" smtClean="0"/>
              <a:t>Edit text styles</a:t>
            </a:r>
          </a:p>
          <a:p>
            <a:pPr lvl="1"/>
            <a:r>
              <a:rPr lang="fr-FR" altLang="sl-SI" smtClean="0"/>
              <a:t>Second level</a:t>
            </a:r>
          </a:p>
          <a:p>
            <a:pPr lvl="2"/>
            <a:r>
              <a:rPr lang="fr-FR" altLang="sl-SI" smtClean="0"/>
              <a:t>Third level</a:t>
            </a:r>
          </a:p>
          <a:p>
            <a:pPr lvl="3"/>
            <a:r>
              <a:rPr lang="fr-FR" altLang="sl-SI" smtClean="0"/>
              <a:t>Fourth level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en-GB" altLang="sl-SI" smtClean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A097184B-6EEF-435B-9B91-7D3DC8E949A2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9" y="116632"/>
            <a:ext cx="1451211" cy="790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1" r:id="rId6"/>
    <p:sldLayoutId id="2147483725" r:id="rId7"/>
    <p:sldLayoutId id="2147483732" r:id="rId8"/>
    <p:sldLayoutId id="2147483733" r:id="rId9"/>
    <p:sldLayoutId id="2147483734" r:id="rId10"/>
    <p:sldLayoutId id="2147483735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Courier New" pitchFamily="49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title style</a:t>
            </a:r>
            <a:endParaRPr lang="en-GB" altLang="sl-SI" smtClean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EBF944D6-18FB-46FC-9832-61A714CE9B75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74625"/>
            <a:ext cx="15462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stefan@dex-ic.com" TargetMode="External"/><Relationship Id="rId2" Type="http://schemas.openxmlformats.org/officeDocument/2006/relationships/hyperlink" Target="http://www.dex-ic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re 1"/>
          <p:cNvSpPr>
            <a:spLocks noGrp="1"/>
          </p:cNvSpPr>
          <p:nvPr>
            <p:ph type="ctrTitle"/>
          </p:nvPr>
        </p:nvSpPr>
        <p:spPr bwMode="auto">
          <a:xfrm>
            <a:off x="685800" y="3500438"/>
            <a:ext cx="7772400" cy="79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sl-SI" dirty="0" smtClean="0"/>
              <a:t>2. Setkání zájmové skupiny projektu </a:t>
            </a:r>
            <a:r>
              <a:rPr lang="cs-CZ" altLang="sl-SI" dirty="0" err="1" smtClean="0"/>
              <a:t>HoCare</a:t>
            </a:r>
            <a:endParaRPr lang="fr-FR" altLang="sl-SI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550" y="6308725"/>
            <a:ext cx="7415213" cy="387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4.</a:t>
            </a:r>
            <a:r>
              <a:rPr lang="fr-FR" dirty="0" smtClean="0"/>
              <a:t> </a:t>
            </a:r>
            <a:r>
              <a:rPr lang="cs-CZ" dirty="0" smtClean="0"/>
              <a:t>prosince</a:t>
            </a:r>
            <a:r>
              <a:rPr lang="fr-FR" dirty="0" smtClean="0"/>
              <a:t> </a:t>
            </a:r>
            <a:r>
              <a:rPr lang="fr-FR" dirty="0" smtClean="0"/>
              <a:t>201</a:t>
            </a:r>
            <a:r>
              <a:rPr lang="cs-CZ" dirty="0" smtClean="0"/>
              <a:t>7</a:t>
            </a:r>
            <a:r>
              <a:rPr lang="fr-FR" dirty="0" smtClean="0"/>
              <a:t> 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Ministerstvo průmyslu a obchodu</a:t>
            </a:r>
            <a:endParaRPr lang="fr-FR" dirty="0"/>
          </a:p>
        </p:txBody>
      </p:sp>
      <p:pic>
        <p:nvPicPr>
          <p:cNvPr id="16391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3375"/>
            <a:ext cx="44323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altLang="sl-SI" sz="1600" dirty="0" smtClean="0"/>
              <a:t>POTENCIÁLNÍ TRANSFER PROJEKTU ZE ZAHRANIČÍ A JEJICH SWOT</a:t>
            </a:r>
            <a:endParaRPr lang="cs-CZ" sz="1600" dirty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000" u="sng" dirty="0" smtClean="0"/>
              <a:t>GRACE</a:t>
            </a:r>
            <a:r>
              <a:rPr lang="cs-CZ" sz="1000" dirty="0" smtClean="0"/>
              <a:t> - </a:t>
            </a:r>
            <a:r>
              <a:rPr lang="en-GB" sz="1000" dirty="0"/>
              <a:t>Good practise for product validation process by </a:t>
            </a:r>
            <a:r>
              <a:rPr lang="sk-SK" sz="1000" dirty="0" smtClean="0"/>
              <a:t>                        </a:t>
            </a:r>
            <a:r>
              <a:rPr lang="cs-CZ" sz="1000" u="sng" dirty="0" smtClean="0"/>
              <a:t>EKOSMART</a:t>
            </a:r>
            <a:r>
              <a:rPr lang="cs-CZ" sz="1000" dirty="0" smtClean="0"/>
              <a:t> </a:t>
            </a:r>
            <a:r>
              <a:rPr lang="cs-CZ" sz="1000" dirty="0"/>
              <a:t>- </a:t>
            </a:r>
            <a:r>
              <a:rPr lang="en-GB" sz="1000" dirty="0"/>
              <a:t>Good practice for bringing market </a:t>
            </a:r>
            <a:endParaRPr lang="sk-SK" sz="10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en-GB" sz="1000" dirty="0" smtClean="0"/>
              <a:t>end-users and </a:t>
            </a:r>
            <a:r>
              <a:rPr lang="en-GB" sz="1000" dirty="0"/>
              <a:t>carers for using web platform and </a:t>
            </a:r>
            <a:r>
              <a:rPr lang="sk-SK" sz="1000" dirty="0" smtClean="0"/>
              <a:t>	             </a:t>
            </a:r>
            <a:r>
              <a:rPr lang="en-GB" sz="1000" dirty="0" smtClean="0"/>
              <a:t>sustainable </a:t>
            </a:r>
            <a:r>
              <a:rPr lang="en-GB" sz="1000" dirty="0"/>
              <a:t>integrated home care services nationwide </a:t>
            </a:r>
            <a:endParaRPr lang="sk-SK" sz="10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en-GB" sz="1000" dirty="0" smtClean="0"/>
              <a:t>non-intrusive </a:t>
            </a:r>
            <a:r>
              <a:rPr lang="en-GB" sz="1000" dirty="0"/>
              <a:t>wearables for health monitoring </a:t>
            </a:r>
            <a:r>
              <a:rPr lang="sk-SK" sz="1000" dirty="0" smtClean="0"/>
              <a:t>                                            </a:t>
            </a:r>
            <a:r>
              <a:rPr lang="en-GB" sz="1000" dirty="0" smtClean="0"/>
              <a:t>with </a:t>
            </a:r>
            <a:r>
              <a:rPr lang="en-GB" sz="1000" dirty="0"/>
              <a:t>a very strong focus to intensively test </a:t>
            </a:r>
            <a:r>
              <a:rPr lang="en-GB" sz="1000" dirty="0"/>
              <a:t>	</a:t>
            </a: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000" dirty="0" smtClean="0"/>
              <a:t>                                                                                                                     </a:t>
            </a:r>
            <a:r>
              <a:rPr lang="en-GB" sz="1000" dirty="0"/>
              <a:t>the product and successfully bring it to the national market. </a:t>
            </a:r>
            <a:r>
              <a:rPr lang="en-GB" sz="1000" dirty="0"/>
              <a:t>	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endParaRPr lang="cs-CZ" sz="1000" b="1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000" b="1" dirty="0" smtClean="0"/>
              <a:t>A</a:t>
            </a:r>
            <a:endParaRPr lang="cs-CZ" sz="10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" y="2204864"/>
            <a:ext cx="3581399" cy="169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8" descr="C:\Users\IK\Desktop\Srce\JTS\JTS QH\GP full template\20170608_1127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2520280" cy="189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27" y="4581128"/>
            <a:ext cx="4069433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altLang="sl-SI" sz="1600" dirty="0" smtClean="0"/>
              <a:t>DOTAZY ZE STRANY MPO</a:t>
            </a:r>
            <a:endParaRPr lang="cs-CZ" sz="1600" dirty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000" dirty="0" smtClean="0"/>
              <a:t> 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0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84387" y="3861048"/>
            <a:ext cx="8229600" cy="2016224"/>
          </a:xfrm>
        </p:spPr>
        <p:txBody>
          <a:bodyPr/>
          <a:lstStyle/>
          <a:p>
            <a:pPr algn="ctr"/>
            <a:r>
              <a:rPr lang="cs-CZ" altLang="sl-SI" sz="1600" dirty="0" smtClean="0"/>
              <a:t>Michal Štefan</a:t>
            </a:r>
            <a:br>
              <a:rPr lang="cs-CZ" altLang="sl-SI" sz="1600" dirty="0" smtClean="0"/>
            </a:br>
            <a:r>
              <a:rPr lang="cs-CZ" altLang="sl-SI" sz="1600" dirty="0" smtClean="0"/>
              <a:t>Projektový manažer </a:t>
            </a:r>
            <a:br>
              <a:rPr lang="cs-CZ" altLang="sl-SI" sz="1600" dirty="0" smtClean="0"/>
            </a:br>
            <a:r>
              <a:rPr lang="cs-CZ" altLang="sl-SI" sz="1600" dirty="0" smtClean="0"/>
              <a:t>DEX Innovation Centre</a:t>
            </a:r>
            <a:br>
              <a:rPr lang="cs-CZ" altLang="sl-SI" sz="1600" dirty="0" smtClean="0"/>
            </a:br>
            <a:r>
              <a:rPr lang="cs-CZ" altLang="sl-SI" sz="1600" dirty="0" smtClean="0">
                <a:hlinkClick r:id="rId2"/>
              </a:rPr>
              <a:t>www.dex-ic.com</a:t>
            </a:r>
            <a:r>
              <a:rPr lang="cs-CZ" altLang="sl-SI" sz="1600" dirty="0" smtClean="0"/>
              <a:t> </a:t>
            </a:r>
            <a:br>
              <a:rPr lang="cs-CZ" altLang="sl-SI" sz="1600" dirty="0" smtClean="0"/>
            </a:br>
            <a:r>
              <a:rPr lang="cs-CZ" altLang="sl-SI" sz="1600" dirty="0"/>
              <a:t/>
            </a:r>
            <a:br>
              <a:rPr lang="cs-CZ" altLang="sl-SI" sz="1600" dirty="0"/>
            </a:br>
            <a:r>
              <a:rPr lang="cs-CZ" altLang="sl-SI" sz="1600" dirty="0" smtClean="0"/>
              <a:t>777 477 497 I </a:t>
            </a:r>
            <a:r>
              <a:rPr lang="cs-CZ" altLang="sl-SI" sz="1600" dirty="0" err="1" smtClean="0">
                <a:hlinkClick r:id="rId3"/>
              </a:rPr>
              <a:t>michal.stefan</a:t>
            </a:r>
            <a:r>
              <a:rPr lang="en-US" altLang="sl-SI" sz="1600" dirty="0" smtClean="0">
                <a:hlinkClick r:id="rId3"/>
              </a:rPr>
              <a:t>@</a:t>
            </a:r>
            <a:r>
              <a:rPr lang="sk-SK" altLang="sl-SI" sz="1600" dirty="0" err="1" smtClean="0">
                <a:hlinkClick r:id="rId3"/>
              </a:rPr>
              <a:t>dex-ic.com</a:t>
            </a:r>
            <a:r>
              <a:rPr lang="sk-SK" altLang="sl-SI" sz="1600" dirty="0" smtClean="0"/>
              <a:t> </a:t>
            </a:r>
            <a:r>
              <a:rPr lang="cs-CZ" altLang="sl-SI" sz="1600" dirty="0" smtClean="0"/>
              <a:t/>
            </a:r>
            <a:br>
              <a:rPr lang="cs-CZ" altLang="sl-SI" sz="1600" dirty="0" smtClean="0"/>
            </a:b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001"/>
            <a:ext cx="8207375" cy="1916984"/>
          </a:xfrm>
        </p:spPr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000" dirty="0" smtClean="0"/>
              <a:t> 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endParaRPr lang="cs-CZ" sz="1000" dirty="0" smtClean="0"/>
          </a:p>
          <a:p>
            <a:pPr lvl="2" algn="ctr" fontAlgn="auto">
              <a:spcAft>
                <a:spcPts val="0"/>
              </a:spcAft>
              <a:defRPr/>
            </a:pPr>
            <a:endParaRPr lang="sk-SK" dirty="0" smtClean="0"/>
          </a:p>
          <a:p>
            <a:pPr lvl="2" algn="ctr" fontAlgn="auto">
              <a:spcAft>
                <a:spcPts val="0"/>
              </a:spcAft>
              <a:defRPr/>
            </a:pPr>
            <a:endParaRPr lang="sk-SK" dirty="0"/>
          </a:p>
          <a:p>
            <a:pPr lvl="2" algn="ctr" fontAlgn="auto">
              <a:spcAft>
                <a:spcPts val="0"/>
              </a:spcAft>
              <a:defRPr/>
            </a:pPr>
            <a:endParaRPr lang="sk-SK" dirty="0" smtClean="0"/>
          </a:p>
          <a:p>
            <a:pPr lvl="2" algn="ctr" fontAlgn="auto">
              <a:spcAft>
                <a:spcPts val="0"/>
              </a:spcAft>
              <a:defRPr/>
            </a:pPr>
            <a:endParaRPr lang="sk-SK" dirty="0"/>
          </a:p>
          <a:p>
            <a:pPr lvl="2" algn="ctr" fontAlgn="auto">
              <a:spcAft>
                <a:spcPts val="0"/>
              </a:spcAft>
              <a:defRPr/>
            </a:pPr>
            <a:endParaRPr lang="sk-SK" dirty="0" smtClean="0"/>
          </a:p>
          <a:p>
            <a:pPr lvl="2" algn="ctr" fontAlgn="auto">
              <a:spcAft>
                <a:spcPts val="0"/>
              </a:spcAft>
              <a:defRPr/>
            </a:pPr>
            <a:endParaRPr lang="sk-SK" dirty="0"/>
          </a:p>
          <a:p>
            <a:pPr lvl="2" algn="ctr" fontAlgn="auto">
              <a:spcAft>
                <a:spcPts val="0"/>
              </a:spcAft>
              <a:defRPr/>
            </a:pPr>
            <a:endParaRPr lang="sk-SK" dirty="0" smtClean="0"/>
          </a:p>
          <a:p>
            <a:pPr lvl="2" algn="ctr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14966" cy="23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Celková regionální situa</a:t>
            </a:r>
            <a:r>
              <a:rPr lang="cs-CZ" altLang="sl-SI" sz="1600" dirty="0" smtClean="0"/>
              <a:t>ce v oblasti výzkumných a inovačních projektů v oblasti </a:t>
            </a:r>
            <a:br>
              <a:rPr lang="cs-CZ" altLang="sl-SI" sz="1600" dirty="0" smtClean="0"/>
            </a:br>
            <a:r>
              <a:rPr lang="cs-CZ" altLang="sl-SI" sz="1600" dirty="0" smtClean="0"/>
              <a:t>domácí péče v ČR a spolupráce v ekosystému skrze </a:t>
            </a:r>
            <a:r>
              <a:rPr lang="cs-CZ" altLang="sl-SI" sz="1600" dirty="0" err="1" smtClean="0"/>
              <a:t>quadruple</a:t>
            </a:r>
            <a:r>
              <a:rPr lang="cs-CZ" altLang="sl-SI" sz="1600" dirty="0" smtClean="0"/>
              <a:t>-helix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34" y="1402018"/>
            <a:ext cx="2509062" cy="3545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779314" cy="2496253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-Pozitivní přístup k využití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kooperace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-Obecnost zaměření OPPIK bez přímé podpory vybraného odvětví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-Domácí péče +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- </a:t>
            </a:r>
            <a:r>
              <a:rPr lang="cs-CZ" sz="1200" dirty="0" smtClean="0"/>
              <a:t>Potenciál, aplikace, Spolupráce,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Služby infrastruktury, </a:t>
            </a:r>
            <a:r>
              <a:rPr lang="cs-CZ" sz="1200" dirty="0" err="1" smtClean="0"/>
              <a:t>Proof</a:t>
            </a:r>
            <a:r>
              <a:rPr lang="cs-CZ" sz="1200" dirty="0" smtClean="0"/>
              <a:t> of </a:t>
            </a:r>
            <a:r>
              <a:rPr lang="cs-CZ" sz="1200" dirty="0" err="1" smtClean="0"/>
              <a:t>concept</a:t>
            </a:r>
            <a:endParaRPr lang="cs-CZ" sz="12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-Domácí péče</a:t>
            </a:r>
            <a:r>
              <a:rPr lang="cs-CZ" sz="1200" dirty="0" smtClean="0"/>
              <a:t> – Inovace, Partnerství znalostního transferu,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Inovační vouchery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-Evaluace programů – začátek 2018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-Další využitelné programy – TRIO, Epsilon, regionální programy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-Zájem, znalost, možnost zapojení pro veřejné instituce a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jejich politická stabilita je limitována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-Operativní problémy poskytovatelů neformální péče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-Relativně málo silných inovačních aktérů </a:t>
            </a:r>
            <a:endParaRPr lang="cs-CZ" sz="12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-Málo podaných žádostí o financování z OPPIK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-Příklady inovativních projektů/produktů/služeb v oblasti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domácí péče existují</a:t>
            </a:r>
            <a:endParaRPr lang="cs-CZ" sz="1200" dirty="0" smtClean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-Nevyčíslení možného potenciálu domácí péče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-Chybějící společný hlas ekosystému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-Nespolupráce mezi jednotlivými ministerstvy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-Úprava hodnocení dávající větší šance projektům cílícím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na sociální a zdravotní problémy a výzvy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-Poskytovatel externích služeb x přímý příjemce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– úprava typu příjemců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-Větší podpora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spolupráce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-Příležitosti pro municipality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7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3 Tematické studie – Inovace v domácí péči skrze: 1) formální a neformální </a:t>
            </a:r>
            <a:br>
              <a:rPr lang="cs-CZ" altLang="sl-SI" sz="1600" dirty="0" smtClean="0"/>
            </a:br>
            <a:r>
              <a:rPr lang="cs-CZ" altLang="sl-SI" sz="1600" dirty="0" smtClean="0"/>
              <a:t>poskytovatele péče, 2) veřejnou poptávku po inovacích, 3) rychlejší vstup </a:t>
            </a:r>
            <a:br>
              <a:rPr lang="cs-CZ" altLang="sl-SI" sz="1600" dirty="0" smtClean="0"/>
            </a:br>
            <a:r>
              <a:rPr lang="cs-CZ" altLang="sl-SI" sz="1600" dirty="0" smtClean="0"/>
              <a:t>inovace na trh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1) SKRZE NAPLNĚNÍ POTŘEB IDENTIFIKOVANÝCH FORMÁLNÍMI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A NEFORMÁLNÍMI POSKYTOVATELI ZDRAVOTNÍ PÉČE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CZ: nízká účast těchto subjektů ve výzkumu a inovacích, finanční,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k</a:t>
            </a:r>
            <a:r>
              <a:rPr lang="cs-CZ" sz="1200" dirty="0" smtClean="0"/>
              <a:t>apacitní a znalostní problém, nemožnost být přímým příjemcem,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s</a:t>
            </a:r>
            <a:r>
              <a:rPr lang="cs-CZ" sz="1200" dirty="0" smtClean="0"/>
              <a:t>labá kooperace v ekosystému, viditelnost </a:t>
            </a:r>
            <a:r>
              <a:rPr lang="cs-CZ" sz="1200" dirty="0" err="1" smtClean="0"/>
              <a:t>homecare</a:t>
            </a:r>
            <a:r>
              <a:rPr lang="cs-CZ" sz="1200" dirty="0" smtClean="0"/>
              <a:t> sektoru nízká,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l</a:t>
            </a:r>
            <a:r>
              <a:rPr lang="cs-CZ" sz="1200" dirty="0" smtClean="0"/>
              <a:t>imitované finance pro tyto subjekty, financování ex-post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INT: + málo příkladů dobré praxe financovaných projektů v této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err="1" smtClean="0"/>
              <a:t>pblasti</a:t>
            </a:r>
            <a:r>
              <a:rPr lang="cs-CZ" sz="1200" dirty="0" smtClean="0"/>
              <a:t>, málo výzkumné infrastruktury v domácí péči, není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s</a:t>
            </a:r>
            <a:r>
              <a:rPr lang="cs-CZ" sz="1200" dirty="0" smtClean="0"/>
              <a:t>pecifická podpora domácí péče, limitované možnosti pro </a:t>
            </a:r>
            <a:endParaRPr lang="cs-CZ" sz="1200" dirty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f</a:t>
            </a:r>
            <a:r>
              <a:rPr lang="cs-CZ" sz="1200" dirty="0" smtClean="0"/>
              <a:t>inancovanou spolupráci v rámci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-helix, fragmentovaná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kooperace mezi ministerstvy, malý vliv na design operačních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programů a málo zdrojů na iniciaci vlastních regionálních programů,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neexistence příkladů dobré praxe projektů iniciovaných ze strany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n</a:t>
            </a:r>
            <a:r>
              <a:rPr lang="cs-CZ" sz="1200" dirty="0" smtClean="0"/>
              <a:t>eformálních poskytovatelů péče a financovaných ze strany OP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124744"/>
            <a:ext cx="1975829" cy="28738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125491" cy="32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3 Tematické studie – Inovace v domácí péči skrze: 1) formální a neformální </a:t>
            </a:r>
            <a:br>
              <a:rPr lang="cs-CZ" altLang="sl-SI" sz="1600" dirty="0" smtClean="0"/>
            </a:br>
            <a:r>
              <a:rPr lang="cs-CZ" altLang="sl-SI" sz="1600" dirty="0" smtClean="0"/>
              <a:t>poskytovatele péče, 2) veřejnou poptávku po inovacích, 3) rychlejší vstup </a:t>
            </a:r>
            <a:br>
              <a:rPr lang="cs-CZ" altLang="sl-SI" sz="1600" dirty="0" smtClean="0"/>
            </a:br>
            <a:r>
              <a:rPr lang="cs-CZ" altLang="sl-SI" sz="1600" dirty="0" smtClean="0"/>
              <a:t>inovace na trh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2) SKRZE VEŘEJNOU POPTÁVKU PO INOVACÍCH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CZ: chybějící příklady PPI/</a:t>
            </a:r>
            <a:r>
              <a:rPr lang="cs-CZ" sz="1200" dirty="0" err="1" smtClean="0"/>
              <a:t>PcP</a:t>
            </a:r>
            <a:r>
              <a:rPr lang="cs-CZ" sz="1200" dirty="0" smtClean="0"/>
              <a:t>, nízká úroveň iniciace nových projektů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Ze strany velkých nemocnice, municipalit a regionů pro nové projekty,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Chybějící důvěra v PPI/</a:t>
            </a:r>
            <a:r>
              <a:rPr lang="cs-CZ" sz="1200" dirty="0" err="1" smtClean="0"/>
              <a:t>PcP</a:t>
            </a:r>
            <a:r>
              <a:rPr lang="cs-CZ" sz="1200" dirty="0" smtClean="0"/>
              <a:t> koncept, nízká spolupráce mezi jednotlivými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Ministerstvy, velká rizika asociovaná s procesem veřejného nákupu  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INT: + nízká spolupráce mezi hlavními veřejnými aktéry, nízká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s</a:t>
            </a:r>
            <a:r>
              <a:rPr lang="cs-CZ" sz="1200" dirty="0" smtClean="0"/>
              <a:t>polupráce a komunikace mezi aktéry domácí péče, omezené možnosti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f</a:t>
            </a:r>
            <a:r>
              <a:rPr lang="cs-CZ" sz="1200" dirty="0" smtClean="0"/>
              <a:t>inancování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iniciativ, chybějící programy podpory a další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podpora pro veřejně vedené inovační projekty</a:t>
            </a: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2072705" cy="2954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26977"/>
            <a:ext cx="3102629" cy="28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3 Tematické studie – Inovace v domácí péči skrze: 1) formální a neformální </a:t>
            </a:r>
            <a:br>
              <a:rPr lang="cs-CZ" altLang="sl-SI" sz="1600" dirty="0" smtClean="0"/>
            </a:br>
            <a:r>
              <a:rPr lang="cs-CZ" altLang="sl-SI" sz="1600" dirty="0" smtClean="0"/>
              <a:t>poskytovatele péče, 2) veřejnou poptávku po inovacích, 3) rychlejší vstup </a:t>
            </a:r>
            <a:br>
              <a:rPr lang="cs-CZ" altLang="sl-SI" sz="1600" dirty="0" smtClean="0"/>
            </a:br>
            <a:r>
              <a:rPr lang="cs-CZ" altLang="sl-SI" sz="1600" dirty="0" smtClean="0"/>
              <a:t>inovace na trh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3</a:t>
            </a:r>
            <a:r>
              <a:rPr lang="cs-CZ" sz="1200" dirty="0" smtClean="0"/>
              <a:t>) SKRZE RYCHLEJŠÍ VSTUP NA TRH S VYUŽITÍM QUADRUPLE-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HELIX KOOPERACE</a:t>
            </a:r>
            <a:endParaRPr lang="cs-CZ" sz="12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CZ: politická nestabilita k zakomponování měst/regionů do projektů,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h</a:t>
            </a:r>
            <a:r>
              <a:rPr lang="cs-CZ" sz="1200" dirty="0" smtClean="0"/>
              <a:t>odně ICT prototypů bez reálného tržního úspěchu a velké báze uživatelů,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m</a:t>
            </a:r>
            <a:r>
              <a:rPr lang="cs-CZ" sz="1200" dirty="0" smtClean="0"/>
              <a:t>álo spolupracujících aktérů bez asociace, triple-helix paradigma uvnitř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a</a:t>
            </a:r>
            <a:r>
              <a:rPr lang="cs-CZ" sz="1200" dirty="0" smtClean="0"/>
              <a:t>ktuálních programů OPPIK, nemocnice a veřejné organizace primárně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m</a:t>
            </a:r>
            <a:r>
              <a:rPr lang="cs-CZ" sz="1200" dirty="0" smtClean="0"/>
              <a:t>ožnost účasti jen skrze poskytování služeb externě, města a regiony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m</a:t>
            </a:r>
            <a:r>
              <a:rPr lang="cs-CZ" sz="1200" dirty="0" smtClean="0"/>
              <a:t>ají omezenou možnost být přímým příjemcem, financování ex-post dává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b</a:t>
            </a:r>
            <a:r>
              <a:rPr lang="cs-CZ" sz="1200" dirty="0" smtClean="0"/>
              <a:t>ariéru účasti poskytovatelům neformální péče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200" dirty="0" smtClean="0"/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200" dirty="0" smtClean="0"/>
              <a:t>INT: + více tréninku a osvěty pro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kooperaci, evaluace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d</a:t>
            </a:r>
            <a:r>
              <a:rPr lang="cs-CZ" sz="1200" dirty="0" smtClean="0"/>
              <a:t>řívějších R</a:t>
            </a:r>
            <a:r>
              <a:rPr lang="en-US" sz="1200" dirty="0" smtClean="0"/>
              <a:t>&amp;</a:t>
            </a:r>
            <a:r>
              <a:rPr lang="sk-SK" sz="1200" dirty="0" smtClean="0"/>
              <a:t>D </a:t>
            </a:r>
            <a:r>
              <a:rPr lang="sk-SK" sz="1200" dirty="0" err="1" smtClean="0"/>
              <a:t>aktivit</a:t>
            </a:r>
            <a:r>
              <a:rPr lang="sk-SK" sz="1200" dirty="0" smtClean="0"/>
              <a:t> a </a:t>
            </a:r>
            <a:r>
              <a:rPr lang="sk-SK" sz="1200" dirty="0" err="1" smtClean="0"/>
              <a:t>benefit</a:t>
            </a:r>
            <a:r>
              <a:rPr lang="cs-CZ" sz="1200" dirty="0" smtClean="0"/>
              <a:t>ů jednotlivých skupin pro společnost v rámci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inovací, větší spolupráce mezi aktéry ekosystému, </a:t>
            </a:r>
            <a:r>
              <a:rPr lang="cs-CZ" sz="1200" dirty="0" err="1" smtClean="0"/>
              <a:t>prioritizace</a:t>
            </a:r>
            <a:r>
              <a:rPr lang="cs-CZ" sz="1200" dirty="0" smtClean="0"/>
              <a:t> sektoru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domácí péče, podpora pro projekty využívající </a:t>
            </a:r>
            <a:r>
              <a:rPr lang="cs-CZ" sz="1200" dirty="0" err="1" smtClean="0"/>
              <a:t>quadruple</a:t>
            </a:r>
            <a:r>
              <a:rPr lang="cs-CZ" sz="1200" dirty="0" smtClean="0"/>
              <a:t>-helix kooperaci,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v</a:t>
            </a:r>
            <a:r>
              <a:rPr lang="cs-CZ" sz="1200" dirty="0" smtClean="0"/>
              <a:t>ětší podpora pro user-</a:t>
            </a:r>
            <a:r>
              <a:rPr lang="cs-CZ" sz="1200" dirty="0" err="1" smtClean="0"/>
              <a:t>citizen</a:t>
            </a:r>
            <a:r>
              <a:rPr lang="cs-CZ" sz="1200" dirty="0" smtClean="0"/>
              <a:t> helix (poskytovatel formální a neformální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/>
              <a:t>z</a:t>
            </a:r>
            <a:r>
              <a:rPr lang="cs-CZ" sz="1200" dirty="0" smtClean="0"/>
              <a:t>dravotní péče) </a:t>
            </a: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1899486" cy="2713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560469" cy="30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JIŽ NAVRHNUTÉ ZMĚNY PRO OP PIK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NÁVRH NA ZAŘAZENÍ BONUSOVÉHO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EVALUAČNÍHO PARAMETRU DO DOPLŇKOVÝCH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EVALUAČNÍCH KRITÉRIÍ VYBRANÝCH VÝZEV OP PIK</a:t>
            </a:r>
            <a:endParaRPr lang="cs-CZ" sz="12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3460"/>
            <a:ext cx="4059182" cy="58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altLang="sl-SI" sz="1600" dirty="0" smtClean="0"/>
              <a:t>JIŽ NAVRHNUTÉ ZMĚNY PRO OP PIK</a:t>
            </a:r>
            <a:endParaRPr lang="en-GB" altLang="sl-SI" sz="1600" dirty="0" smtClean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NÁVRH NA ZAŘAZENÍ QUADRUPLE-HELIX KOOPERAČNÍHO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POTENCIÁLU DO DEFINICE A VYMEZENÍ PROGRAMU / </a:t>
            </a:r>
          </a:p>
          <a:p>
            <a:pPr marL="0" lvl="2" fontAlgn="auto">
              <a:spcAft>
                <a:spcPts val="0"/>
              </a:spcAft>
              <a:defRPr/>
            </a:pPr>
            <a:r>
              <a:rPr lang="cs-CZ" sz="1200" dirty="0" smtClean="0"/>
              <a:t>VÝZVY PROOF OF CONCEPT</a:t>
            </a:r>
            <a:endParaRPr lang="cs-CZ" sz="1000" dirty="0" smtClean="0"/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35744"/>
            <a:ext cx="4896544" cy="43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altLang="sl-SI" sz="1600" dirty="0" smtClean="0"/>
              <a:t>D</a:t>
            </a:r>
            <a:r>
              <a:rPr lang="cs-CZ" altLang="sl-SI" sz="1600" dirty="0" smtClean="0"/>
              <a:t>ALŠÍ </a:t>
            </a:r>
            <a:r>
              <a:rPr lang="cs-CZ" altLang="sl-SI" sz="1600" dirty="0"/>
              <a:t>PLÁNY / ZMĚNY V OP PIK??</a:t>
            </a:r>
            <a:endParaRPr lang="cs-CZ" sz="1600" dirty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600" dirty="0" smtClean="0"/>
              <a:t>Aktuální plány ze strany MPO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600" dirty="0" smtClean="0"/>
              <a:t>Inkluze </a:t>
            </a:r>
            <a:r>
              <a:rPr lang="cs-CZ" sz="1600" dirty="0" err="1" smtClean="0"/>
              <a:t>quadruple</a:t>
            </a:r>
            <a:r>
              <a:rPr lang="cs-CZ" sz="1600" dirty="0" smtClean="0"/>
              <a:t>-helix kooperace – např. uživatelský design / testování, podporované aktivity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r>
              <a:rPr lang="cs-CZ" sz="1600" dirty="0" smtClean="0"/>
              <a:t>Další nápady</a:t>
            </a:r>
          </a:p>
          <a:p>
            <a:pPr marL="0" lvl="2" fontAlgn="auto">
              <a:spcAft>
                <a:spcPts val="0"/>
              </a:spcAft>
              <a:defRPr/>
            </a:pPr>
            <a:endParaRPr lang="cs-CZ" sz="1000" dirty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000" dirty="0" smtClean="0"/>
              <a:t> 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marL="0" lvl="2" fontAlgn="auto">
              <a:spcAft>
                <a:spcPts val="0"/>
              </a:spcAft>
              <a:defRPr/>
            </a:pPr>
            <a:r>
              <a:rPr lang="cs-CZ" sz="1600" dirty="0" smtClean="0"/>
              <a:t>APLIKACE A DŮLEŽITOST QUADRUPLE-HELIX KOOPERACE VE </a:t>
            </a:r>
            <a:br>
              <a:rPr lang="cs-CZ" sz="1600" dirty="0" smtClean="0"/>
            </a:br>
            <a:r>
              <a:rPr lang="cs-CZ" sz="1600" dirty="0" smtClean="0"/>
              <a:t>ZDRAVOTNÍCH A SOCIÁLNÍCH PRODUKTECH / SLUŽBÁCH DOMÁCÍ PÉČE</a:t>
            </a:r>
            <a:endParaRPr lang="cs-CZ" sz="1600" b="1" dirty="0"/>
          </a:p>
        </p:txBody>
      </p:sp>
      <p:sp>
        <p:nvSpPr>
          <p:cNvPr id="3" name="AutoShape 2" descr="Výsledek obrázku pro clu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0" lvl="2" fontAlgn="auto">
              <a:spcAft>
                <a:spcPts val="0"/>
              </a:spcAft>
              <a:defRPr/>
            </a:pPr>
            <a:endParaRPr lang="cs-CZ" sz="1000" b="1" dirty="0"/>
          </a:p>
          <a:p>
            <a:pPr marL="0" lvl="2" fontAlgn="auto">
              <a:spcAft>
                <a:spcPts val="0"/>
              </a:spcAft>
              <a:defRPr/>
            </a:pPr>
            <a:r>
              <a:rPr lang="cs-CZ" sz="1000" dirty="0" smtClean="0"/>
              <a:t> </a:t>
            </a:r>
          </a:p>
          <a:p>
            <a:pPr marL="171450" lvl="2" indent="-171450" fontAlgn="auto">
              <a:spcAft>
                <a:spcPts val="0"/>
              </a:spcAft>
              <a:buFontTx/>
              <a:buChar char="-"/>
              <a:defRPr/>
            </a:pPr>
            <a:endParaRPr lang="cs-CZ" sz="1000" dirty="0" smtClean="0"/>
          </a:p>
          <a:p>
            <a:pPr lvl="2"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392488" cy="43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Care_PPT_Templat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HoCare_PPT_Template</Template>
  <TotalTime>546</TotalTime>
  <Words>696</Words>
  <Application>Microsoft Office PowerPoint</Application>
  <PresentationFormat>Předvádění na obrazovce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HoCare_PPT_Template</vt:lpstr>
      <vt:lpstr>CONTENT page</vt:lpstr>
      <vt:lpstr>IMAGE</vt:lpstr>
      <vt:lpstr>BLOCK page </vt:lpstr>
      <vt:lpstr>2. Setkání zájmové skupiny projektu HoCare</vt:lpstr>
      <vt:lpstr>Celková regionální situace v oblasti výzkumných a inovačních projektů v oblasti  domácí péče v ČR a spolupráce v ekosystému skrze quadruple-helix</vt:lpstr>
      <vt:lpstr>3 Tematické studie – Inovace v domácí péči skrze: 1) formální a neformální  poskytovatele péče, 2) veřejnou poptávku po inovacích, 3) rychlejší vstup  inovace na trh</vt:lpstr>
      <vt:lpstr>3 Tematické studie – Inovace v domácí péči skrze: 1) formální a neformální  poskytovatele péče, 2) veřejnou poptávku po inovacích, 3) rychlejší vstup  inovace na trh</vt:lpstr>
      <vt:lpstr>3 Tematické studie – Inovace v domácí péči skrze: 1) formální a neformální  poskytovatele péče, 2) veřejnou poptávku po inovacích, 3) rychlejší vstup  inovace na trh</vt:lpstr>
      <vt:lpstr>JIŽ NAVRHNUTÉ ZMĚNY PRO OP PIK</vt:lpstr>
      <vt:lpstr>JIŽ NAVRHNUTÉ ZMĚNY PRO OP PIK</vt:lpstr>
      <vt:lpstr>DALŠÍ PLÁNY / ZMĚNY V OP PIK??</vt:lpstr>
      <vt:lpstr>APLIKACE A DŮLEŽITOST QUADRUPLE-HELIX KOOPERACE VE  ZDRAVOTNÍCH A SOCIÁLNÍCH PRODUKTECH / SLUŽBÁCH DOMÁCÍ PÉČE</vt:lpstr>
      <vt:lpstr>POTENCIÁLNÍ TRANSFER PROJEKTU ZE ZAHRANIČÍ A JEJICH SWOT</vt:lpstr>
      <vt:lpstr>DOTAZY ZE STRANY MPO</vt:lpstr>
      <vt:lpstr>Michal Štefan Projektový manažer  DEX Innovation Centre www.dex-ic.com   777 477 497 I michal.stefan@dex-ic.com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Anas</dc:creator>
  <cp:lastModifiedBy>stefan.michal</cp:lastModifiedBy>
  <cp:revision>47</cp:revision>
  <dcterms:created xsi:type="dcterms:W3CDTF">2016-05-25T15:05:31Z</dcterms:created>
  <dcterms:modified xsi:type="dcterms:W3CDTF">2017-12-04T15:53:30Z</dcterms:modified>
</cp:coreProperties>
</file>