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9"/>
  </p:notesMasterIdLst>
  <p:sldIdLst>
    <p:sldId id="256" r:id="rId2"/>
    <p:sldId id="283" r:id="rId3"/>
    <p:sldId id="279" r:id="rId4"/>
    <p:sldId id="284" r:id="rId5"/>
    <p:sldId id="281" r:id="rId6"/>
    <p:sldId id="282" r:id="rId7"/>
    <p:sldId id="286" r:id="rId8"/>
  </p:sldIdLst>
  <p:sldSz cx="9144000" cy="6858000" type="screen4x3"/>
  <p:notesSz cx="6888163" cy="10020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as Vacha" initials="T.V." lastIdx="2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B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>
      <p:cViewPr>
        <p:scale>
          <a:sx n="88" d="100"/>
          <a:sy n="88" d="100"/>
        </p:scale>
        <p:origin x="-1243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84870" cy="50101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2229" marR="0" lvl="1" indent="-50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24458" marR="0" lvl="2" indent="-1005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86688" marR="0" lvl="3" indent="-23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48917" marR="0" lvl="4" indent="-741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11146" marR="0" lvl="5" indent="-12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73375" marR="0" lvl="6" indent="-4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35604" marR="0" lvl="7" indent="-980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97834" marR="0" lvl="8" indent="-21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01699" y="0"/>
            <a:ext cx="2984870" cy="50101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2229" marR="0" lvl="1" indent="-50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24458" marR="0" lvl="2" indent="-1005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86688" marR="0" lvl="3" indent="-23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48917" marR="0" lvl="4" indent="-741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11146" marR="0" lvl="5" indent="-12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73375" marR="0" lvl="6" indent="-4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35604" marR="0" lvl="7" indent="-980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97834" marR="0" lvl="8" indent="-21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8817" y="4759644"/>
            <a:ext cx="5510530" cy="450913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517547"/>
            <a:ext cx="2984870" cy="50101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2229" marR="0" lvl="1" indent="-502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24458" marR="0" lvl="2" indent="-1005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86688" marR="0" lvl="3" indent="-23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48917" marR="0" lvl="4" indent="-741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11146" marR="0" lvl="5" indent="-124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73375" marR="0" lvl="6" indent="-47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35604" marR="0" lvl="7" indent="-980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97834" marR="0" lvl="8" indent="-213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01699" y="9517547"/>
            <a:ext cx="2984870" cy="501015"/>
          </a:xfrm>
          <a:prstGeom prst="rect">
            <a:avLst/>
          </a:prstGeom>
          <a:noFill/>
          <a:ln>
            <a:noFill/>
          </a:ln>
        </p:spPr>
        <p:txBody>
          <a:bodyPr wrap="square" lIns="92425" tIns="46200" rIns="92425" bIns="46200" anchor="b" anchorCtr="0">
            <a:noAutofit/>
          </a:bodyPr>
          <a:lstStyle/>
          <a:p>
            <a:pPr marL="0" marR="0" lvl="0" indent="-190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753761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8817" y="4759644"/>
            <a:ext cx="5510530" cy="4509135"/>
          </a:xfrm>
          <a:prstGeom prst="rect">
            <a:avLst/>
          </a:prstGeom>
          <a:noFill/>
          <a:ln>
            <a:noFill/>
          </a:ln>
        </p:spPr>
        <p:txBody>
          <a:bodyPr wrap="square" lIns="92425" tIns="92425" rIns="92425" bIns="92425" anchor="t" anchorCtr="0">
            <a:noAutofit/>
          </a:bodyPr>
          <a:lstStyle/>
          <a:p>
            <a:pPr marL="0" marR="0" lvl="0" indent="-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-ic.cz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-ic.cz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-ic.cz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-ic.cz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and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1026334" y="1016696"/>
            <a:ext cx="7251078" cy="76944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26334" y="2220250"/>
            <a:ext cx="7251078" cy="40754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53721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5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37210" marR="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5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37210" marR="0" lvl="2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5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7210" marR="0" lvl="3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5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7210" marR="0" lvl="4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5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8791222" y="0"/>
            <a:ext cx="352778" cy="6858000"/>
          </a:xfrm>
          <a:prstGeom prst="rect">
            <a:avLst/>
          </a:prstGeom>
          <a:solidFill>
            <a:srgbClr val="E31F26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E31F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6334" y="224843"/>
            <a:ext cx="1092292" cy="44883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 txBox="1"/>
          <p:nvPr/>
        </p:nvSpPr>
        <p:spPr>
          <a:xfrm>
            <a:off x="1026334" y="6206067"/>
            <a:ext cx="1623067" cy="4521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0" marR="0" lvl="0" indent="-14287" algn="l" rtl="0">
              <a:lnSpc>
                <a:spcPct val="288888"/>
              </a:lnSpc>
              <a:spcBef>
                <a:spcPts val="0"/>
              </a:spcBef>
              <a:spcAft>
                <a:spcPts val="0"/>
              </a:spcAft>
              <a:buClr>
                <a:srgbClr val="E31F26"/>
              </a:buClr>
              <a:buSzPct val="25000"/>
              <a:buFont typeface="Arial"/>
              <a:buNone/>
            </a:pPr>
            <a:r>
              <a:rPr lang="en-US" sz="900" b="0" i="0" u="none" strike="noStrike" cap="none">
                <a:solidFill>
                  <a:srgbClr val="E31F26"/>
                </a:solidFill>
                <a:latin typeface="Arial"/>
                <a:ea typeface="Arial"/>
                <a:cs typeface="Arial"/>
                <a:sym typeface="Arial"/>
              </a:rPr>
              <a:t>Středočeské inovační centrum</a:t>
            </a:r>
          </a:p>
        </p:txBody>
      </p:sp>
      <p:sp>
        <p:nvSpPr>
          <p:cNvPr id="18" name="Shape 18">
            <a:hlinkClick r:id="rId3"/>
          </p:cNvPr>
          <p:cNvSpPr txBox="1"/>
          <p:nvPr/>
        </p:nvSpPr>
        <p:spPr>
          <a:xfrm>
            <a:off x="3376706" y="6206067"/>
            <a:ext cx="1623067" cy="4521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1F26"/>
              </a:buClr>
              <a:buSzPct val="25000"/>
              <a:buFont typeface="Arial"/>
              <a:buNone/>
            </a:pPr>
            <a:r>
              <a:rPr lang="en-US" sz="900" b="0" i="0" u="none" strike="noStrike" cap="none">
                <a:solidFill>
                  <a:srgbClr val="E31F26"/>
                </a:solidFill>
                <a:latin typeface="Arial"/>
                <a:ea typeface="Arial"/>
                <a:cs typeface="Arial"/>
                <a:sym typeface="Arial"/>
              </a:rPr>
              <a:t>www.s-ic.cz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31F26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026334" y="3787660"/>
            <a:ext cx="7327443" cy="9848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7241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  <a:defRPr sz="2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pic>
        <p:nvPicPr>
          <p:cNvPr id="35" name="Shape 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5160" y="234847"/>
            <a:ext cx="1781040" cy="741457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/>
          <p:nvPr/>
        </p:nvSpPr>
        <p:spPr>
          <a:xfrm>
            <a:off x="8791222" y="0"/>
            <a:ext cx="352778" cy="6858000"/>
          </a:xfrm>
          <a:prstGeom prst="rect">
            <a:avLst/>
          </a:prstGeom>
          <a:solidFill>
            <a:srgbClr val="184195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1026334" y="5076896"/>
            <a:ext cx="3291666" cy="72027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184195"/>
              </a:buClr>
              <a:buSzPct val="100000"/>
              <a:buFont typeface="Arial"/>
              <a:buNone/>
              <a:defRPr sz="1800" b="0" i="0" u="none" strike="noStrike" cap="none">
                <a:solidFill>
                  <a:srgbClr val="18419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>
            <a:hlinkClick r:id="rId3"/>
          </p:cNvPr>
          <p:cNvSpPr txBox="1"/>
          <p:nvPr/>
        </p:nvSpPr>
        <p:spPr>
          <a:xfrm>
            <a:off x="1026334" y="6206067"/>
            <a:ext cx="1623067" cy="4521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www.s-ic.cz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Title and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026334" y="1016696"/>
            <a:ext cx="7251078" cy="76944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026334" y="4183529"/>
            <a:ext cx="7251078" cy="211218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53721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5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37210" marR="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5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37210" marR="0" lvl="2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5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7210" marR="0" lvl="3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5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7210" marR="0" lvl="4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5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/>
          <p:nvPr/>
        </p:nvSpPr>
        <p:spPr>
          <a:xfrm>
            <a:off x="1026334" y="6206067"/>
            <a:ext cx="1623067" cy="4521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1F26"/>
              </a:buClr>
              <a:buSzPct val="25000"/>
              <a:buFont typeface="Arial"/>
              <a:buNone/>
            </a:pPr>
            <a:r>
              <a:rPr lang="en-US" sz="900" b="0" i="0" u="none" strike="noStrike" cap="none">
                <a:solidFill>
                  <a:srgbClr val="E31F26"/>
                </a:solidFill>
                <a:latin typeface="Arial"/>
                <a:ea typeface="Arial"/>
                <a:cs typeface="Arial"/>
                <a:sym typeface="Arial"/>
              </a:rPr>
              <a:t>Středočeské inovační centrum</a:t>
            </a:r>
          </a:p>
        </p:txBody>
      </p:sp>
      <p:sp>
        <p:nvSpPr>
          <p:cNvPr id="43" name="Shape 43"/>
          <p:cNvSpPr/>
          <p:nvPr/>
        </p:nvSpPr>
        <p:spPr>
          <a:xfrm>
            <a:off x="8791222" y="0"/>
            <a:ext cx="352778" cy="6858000"/>
          </a:xfrm>
          <a:prstGeom prst="rect">
            <a:avLst/>
          </a:prstGeom>
          <a:solidFill>
            <a:srgbClr val="E31F26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E31F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1026334" y="2220250"/>
            <a:ext cx="7251078" cy="16636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1270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37210" marR="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5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37210" marR="0" lvl="2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5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7210" marR="0" lvl="3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5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7210" marR="0" lvl="4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5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5" name="Shape 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6334" y="224843"/>
            <a:ext cx="1092292" cy="448836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Shape 46">
            <a:hlinkClick r:id="rId3"/>
          </p:cNvPr>
          <p:cNvSpPr txBox="1"/>
          <p:nvPr/>
        </p:nvSpPr>
        <p:spPr>
          <a:xfrm>
            <a:off x="3376706" y="6206067"/>
            <a:ext cx="1623067" cy="4521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0" marR="0" lvl="0" indent="-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1F26"/>
              </a:buClr>
              <a:buSzPct val="25000"/>
              <a:buFont typeface="Arial"/>
              <a:buNone/>
            </a:pPr>
            <a:r>
              <a:rPr lang="en-US" sz="900" b="0" i="0" u="none" strike="noStrike" cap="none">
                <a:solidFill>
                  <a:srgbClr val="E31F26"/>
                </a:solidFill>
                <a:latin typeface="Arial"/>
                <a:ea typeface="Arial"/>
                <a:cs typeface="Arial"/>
                <a:sym typeface="Arial"/>
              </a:rPr>
              <a:t>www.s-ic.cz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pic" idx="2"/>
          </p:nvPr>
        </p:nvSpPr>
        <p:spPr>
          <a:xfrm>
            <a:off x="0" y="1942353"/>
            <a:ext cx="9144000" cy="491564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1026334" y="1016697"/>
            <a:ext cx="7251078" cy="45967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6334" y="224843"/>
            <a:ext cx="1092292" cy="4488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31F26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1026334" y="3787660"/>
            <a:ext cx="7327443" cy="5300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7241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  <a:defRPr sz="2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SzPct val="1000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1000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1000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1000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1000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1000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1000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1000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8791222" y="0"/>
            <a:ext cx="352778" cy="6858000"/>
          </a:xfrm>
          <a:prstGeom prst="rect">
            <a:avLst/>
          </a:prstGeom>
          <a:solidFill>
            <a:srgbClr val="184195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1026333" y="6109984"/>
            <a:ext cx="3732707" cy="529376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91425" bIns="45700" anchor="t" anchorCtr="0">
            <a:noAutofit/>
          </a:bodyPr>
          <a:lstStyle/>
          <a:p>
            <a:pPr marL="0" marR="0" lvl="0" indent="-190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Středočeské inovační centrum</a:t>
            </a:r>
          </a:p>
          <a:p>
            <a:pPr marL="0" marR="0" lvl="0" indent="-190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Pražská 636, 252 41 Dolní Břežany</a:t>
            </a:r>
          </a:p>
        </p:txBody>
      </p:sp>
      <p:sp>
        <p:nvSpPr>
          <p:cNvPr id="56" name="Shape 56">
            <a:hlinkClick r:id="rId2"/>
          </p:cNvPr>
          <p:cNvSpPr txBox="1"/>
          <p:nvPr/>
        </p:nvSpPr>
        <p:spPr>
          <a:xfrm>
            <a:off x="4650470" y="6109984"/>
            <a:ext cx="1769034" cy="529376"/>
          </a:xfrm>
          <a:prstGeom prst="rect">
            <a:avLst/>
          </a:prstGeom>
          <a:noFill/>
          <a:ln>
            <a:noFill/>
          </a:ln>
        </p:spPr>
        <p:txBody>
          <a:bodyPr wrap="square" lIns="0" tIns="45700" rIns="91425" bIns="45700" anchor="t" anchorCtr="0">
            <a:noAutofit/>
          </a:bodyPr>
          <a:lstStyle/>
          <a:p>
            <a:pPr marL="0" marR="0" lvl="0" indent="-190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info@s-ic.cz</a:t>
            </a:r>
          </a:p>
          <a:p>
            <a:pPr marL="0" marR="0" lvl="0" indent="-190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www.s-ic.cz</a:t>
            </a:r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5160" y="234847"/>
            <a:ext cx="1781040" cy="7414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C1D5-017E-4E0B-BE2A-E30755D11DA8}" type="datetimeFigureOut">
              <a:rPr lang="cs-CZ" smtClean="0"/>
              <a:t>7. 12. 2018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F571-85CF-4901-A98E-904E20106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78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lcak@s-ic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40000"/>
            <a:ext cx="9078163" cy="345065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/>
          <p:nvPr/>
        </p:nvSpPr>
        <p:spPr>
          <a:xfrm>
            <a:off x="6696000" y="334375"/>
            <a:ext cx="2387637" cy="10156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31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3B8A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153B8A"/>
                </a:solidFill>
                <a:latin typeface="Arial"/>
                <a:ea typeface="Arial"/>
                <a:cs typeface="Arial"/>
                <a:sym typeface="Arial"/>
              </a:rPr>
              <a:t>Smart </a:t>
            </a:r>
          </a:p>
          <a:p>
            <a:pPr marL="0" marR="0" lvl="0" indent="-31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3B8A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153B8A"/>
                </a:solidFill>
                <a:latin typeface="Arial"/>
                <a:ea typeface="Arial"/>
                <a:cs typeface="Arial"/>
                <a:sym typeface="Arial"/>
              </a:rPr>
              <a:t>Innovation </a:t>
            </a:r>
          </a:p>
          <a:p>
            <a:pPr marL="0" marR="0" lvl="0" indent="-31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3B8A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153B8A"/>
                </a:solidFill>
                <a:latin typeface="Arial"/>
                <a:ea typeface="Arial"/>
                <a:cs typeface="Arial"/>
                <a:sym typeface="Arial"/>
              </a:rPr>
              <a:t>Cooperation</a:t>
            </a:r>
          </a:p>
        </p:txBody>
      </p:sp>
      <p:sp>
        <p:nvSpPr>
          <p:cNvPr id="64" name="Shape 64"/>
          <p:cNvSpPr/>
          <p:nvPr/>
        </p:nvSpPr>
        <p:spPr>
          <a:xfrm>
            <a:off x="1" y="4890655"/>
            <a:ext cx="9144000" cy="196734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/>
            <a:r>
              <a:rPr lang="cs-CZ" sz="2400" b="1" dirty="0" smtClean="0">
                <a:solidFill>
                  <a:srgbClr val="153B8A"/>
                </a:solidFill>
              </a:rPr>
              <a:t>„</a:t>
            </a:r>
            <a:r>
              <a:rPr lang="cs-CZ" sz="2400" b="1" dirty="0" err="1" smtClean="0">
                <a:solidFill>
                  <a:schemeClr val="tx1"/>
                </a:solidFill>
              </a:rPr>
              <a:t>Kick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Off</a:t>
            </a:r>
            <a:r>
              <a:rPr lang="cs-CZ" sz="2400" b="1" dirty="0" smtClean="0">
                <a:solidFill>
                  <a:schemeClr val="tx1"/>
                </a:solidFill>
              </a:rPr>
              <a:t>“ platformy </a:t>
            </a:r>
            <a:r>
              <a:rPr lang="cs-CZ" sz="2400" b="1" dirty="0" err="1" smtClean="0">
                <a:solidFill>
                  <a:schemeClr val="tx1"/>
                </a:solidFill>
              </a:rPr>
              <a:t>Social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</a:rPr>
              <a:t>Life</a:t>
            </a:r>
            <a:r>
              <a:rPr lang="cs-CZ" sz="2400" b="1" dirty="0" smtClean="0">
                <a:solidFill>
                  <a:schemeClr val="tx1"/>
                </a:solidFill>
              </a:rPr>
              <a:t> Science 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Inovace ve službách domácí péče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1. setkání 19.6.2018 Dolní Břežany  </a:t>
            </a:r>
          </a:p>
          <a:p>
            <a:pPr algn="ctr"/>
            <a:endParaRPr lang="cs-CZ" sz="2000" dirty="0" smtClean="0">
              <a:solidFill>
                <a:srgbClr val="153B8A"/>
              </a:solidFill>
            </a:endParaRPr>
          </a:p>
          <a:p>
            <a:pPr algn="r"/>
            <a:endParaRPr lang="cs-CZ" sz="1600" dirty="0" smtClean="0">
              <a:solidFill>
                <a:srgbClr val="153B8A"/>
              </a:solidFill>
            </a:endParaRPr>
          </a:p>
          <a:p>
            <a:pPr algn="r"/>
            <a:endParaRPr lang="cs-CZ" sz="1800" dirty="0">
              <a:solidFill>
                <a:srgbClr val="153B8A"/>
              </a:solidFill>
            </a:endParaRPr>
          </a:p>
        </p:txBody>
      </p:sp>
      <p:pic>
        <p:nvPicPr>
          <p:cNvPr id="65" name="Shape 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4182" y="288412"/>
            <a:ext cx="2357987" cy="96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Důvod vzniku platformy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94310" indent="0">
              <a:buNone/>
            </a:pPr>
            <a:r>
              <a:rPr lang="cs-CZ" dirty="0"/>
              <a:t>Je problematické zavádět nové technologie a přístupy k péči.</a:t>
            </a:r>
          </a:p>
          <a:p>
            <a:pPr marL="194310" indent="0">
              <a:buNone/>
            </a:pPr>
            <a:endParaRPr lang="cs-CZ" dirty="0" smtClean="0"/>
          </a:p>
          <a:p>
            <a:pPr marL="194310" indent="0">
              <a:buNone/>
            </a:pPr>
            <a:r>
              <a:rPr lang="cs-CZ" dirty="0" smtClean="0"/>
              <a:t>Obtížně </a:t>
            </a:r>
            <a:r>
              <a:rPr lang="cs-CZ" dirty="0"/>
              <a:t>aplikovatelné jsou inovace</a:t>
            </a:r>
            <a:r>
              <a:rPr lang="cs-CZ" dirty="0" smtClean="0"/>
              <a:t>: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vyžadující spolupráci napříč disciplínami i </a:t>
            </a:r>
            <a:r>
              <a:rPr lang="cs-CZ" dirty="0" smtClean="0"/>
              <a:t>resorty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využívající přenos a sdílení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směřující k prevenci a podpoře zdraví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134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Problematika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Nedostatek komunikace a spolupráce mezi aktéry systému sociální a zdravotnické </a:t>
            </a:r>
            <a:r>
              <a:rPr lang="cs-CZ" dirty="0" smtClean="0"/>
              <a:t>péče včetně výzkumných organizací </a:t>
            </a:r>
            <a:r>
              <a:rPr lang="cs-CZ" smtClean="0"/>
              <a:t>a firem</a:t>
            </a:r>
            <a:endParaRPr lang="cs-CZ" dirty="0" smtClean="0"/>
          </a:p>
          <a:p>
            <a:pPr marL="194310" indent="0">
              <a:buNone/>
            </a:pPr>
            <a:endParaRPr lang="cs-CZ" dirty="0"/>
          </a:p>
          <a:p>
            <a:r>
              <a:rPr lang="cs-CZ" dirty="0"/>
              <a:t>Neexistence jednotné, sdílené strategie v oblasti péče o </a:t>
            </a:r>
            <a:r>
              <a:rPr lang="cs-CZ" dirty="0" smtClean="0"/>
              <a:t>člověka</a:t>
            </a:r>
          </a:p>
          <a:p>
            <a:pPr marL="194310" indent="0">
              <a:buNone/>
            </a:pPr>
            <a:endParaRPr lang="cs-CZ" dirty="0"/>
          </a:p>
          <a:p>
            <a:r>
              <a:rPr lang="cs-CZ" dirty="0"/>
              <a:t>Legislativa, organizace systému péče a nástroje financování nejsou připraveny na inovace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98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 a struktura platformy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6334" y="1593273"/>
            <a:ext cx="7251078" cy="4702441"/>
          </a:xfrm>
        </p:spPr>
        <p:txBody>
          <a:bodyPr/>
          <a:lstStyle/>
          <a:p>
            <a:r>
              <a:rPr lang="cs-CZ" b="1" dirty="0" smtClean="0"/>
              <a:t>Otevřenost + </a:t>
            </a:r>
            <a:r>
              <a:rPr lang="en-GB" b="1" dirty="0" err="1" smtClean="0"/>
              <a:t>Participace</a:t>
            </a:r>
            <a:r>
              <a:rPr lang="cs-CZ" b="1" dirty="0" smtClean="0"/>
              <a:t> + Dobrovolnost</a:t>
            </a:r>
            <a:endParaRPr lang="cs-CZ" b="1" dirty="0"/>
          </a:p>
          <a:p>
            <a:r>
              <a:rPr lang="cs-CZ" dirty="0"/>
              <a:t>Systém: koordinátor, koordinační pracovní skupina, aktivní </a:t>
            </a:r>
            <a:r>
              <a:rPr lang="cs-CZ" dirty="0" smtClean="0"/>
              <a:t>členové</a:t>
            </a:r>
          </a:p>
          <a:p>
            <a:endParaRPr lang="cs-CZ" dirty="0"/>
          </a:p>
          <a:p>
            <a:pPr marL="194310" indent="0">
              <a:buNone/>
            </a:pPr>
            <a:r>
              <a:rPr lang="cs-CZ" b="1" dirty="0" smtClean="0"/>
              <a:t>Koordinátor</a:t>
            </a:r>
            <a:endParaRPr lang="cs-CZ" b="1" dirty="0"/>
          </a:p>
          <a:p>
            <a:pPr lvl="1"/>
            <a:r>
              <a:rPr lang="cs-CZ" dirty="0" smtClean="0"/>
              <a:t>Organizace</a:t>
            </a:r>
            <a:r>
              <a:rPr lang="cs-CZ" dirty="0"/>
              <a:t>, administrace, propojování, informování, </a:t>
            </a:r>
            <a:r>
              <a:rPr lang="cs-CZ" dirty="0" smtClean="0"/>
              <a:t>finance (SA, </a:t>
            </a:r>
            <a:r>
              <a:rPr lang="cs-CZ" dirty="0" err="1" smtClean="0"/>
              <a:t>Interreg</a:t>
            </a:r>
            <a:r>
              <a:rPr lang="cs-CZ" dirty="0" smtClean="0"/>
              <a:t>, národní zdroje, SČK zdroje)</a:t>
            </a:r>
            <a:endParaRPr lang="cs-CZ" dirty="0"/>
          </a:p>
          <a:p>
            <a:pPr lvl="1"/>
            <a:r>
              <a:rPr lang="cs-CZ" dirty="0"/>
              <a:t>Kontakt: </a:t>
            </a:r>
            <a:r>
              <a:rPr lang="cs-CZ" dirty="0" smtClean="0"/>
              <a:t>Ladislav Mlčák, </a:t>
            </a:r>
            <a:r>
              <a:rPr lang="cs-CZ" dirty="0" smtClean="0">
                <a:hlinkClick r:id="rId2"/>
              </a:rPr>
              <a:t>mlcak@s-ic.cz</a:t>
            </a:r>
            <a:endParaRPr lang="cs-CZ" dirty="0" smtClean="0"/>
          </a:p>
          <a:p>
            <a:pPr lvl="1"/>
            <a:endParaRPr lang="cs-CZ" dirty="0"/>
          </a:p>
          <a:p>
            <a:pPr marL="194310" indent="0">
              <a:buNone/>
            </a:pPr>
            <a:r>
              <a:rPr lang="cs-CZ" b="1" dirty="0"/>
              <a:t>Pracovní skupina</a:t>
            </a:r>
          </a:p>
          <a:p>
            <a:pPr lvl="1"/>
            <a:r>
              <a:rPr lang="cs-CZ" dirty="0"/>
              <a:t>Poradní orgán</a:t>
            </a:r>
          </a:p>
          <a:p>
            <a:pPr lvl="1"/>
            <a:r>
              <a:rPr lang="cs-CZ" dirty="0"/>
              <a:t>Iniciační pracovní skupina vs. budoucí pracovní </a:t>
            </a:r>
            <a:r>
              <a:rPr lang="cs-CZ" dirty="0" smtClean="0"/>
              <a:t>skupina</a:t>
            </a:r>
          </a:p>
          <a:p>
            <a:pPr lvl="1"/>
            <a:r>
              <a:rPr lang="cs-CZ" dirty="0" smtClean="0"/>
              <a:t>Integrovaná péče + Asistenční systémy pro stárnutí + Telemedicína + Sociální psychiatrie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39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5070" y="947350"/>
            <a:ext cx="6511068" cy="994172"/>
          </a:xfrm>
        </p:spPr>
        <p:txBody>
          <a:bodyPr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Kdo může být členem platformy?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185538" y="5163701"/>
            <a:ext cx="3275856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b="1" dirty="0"/>
              <a:t>EKOSYSTÉM JE OTEVŘENÝ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660598" y="5173630"/>
            <a:ext cx="3275856" cy="685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b="1" dirty="0"/>
              <a:t>ÚČELEM NENÍ NAHRADIT STÁVAJÍCÍ ORGANIZACE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1495071" y="1941521"/>
            <a:ext cx="1728787" cy="1161000"/>
            <a:chOff x="1993427" y="1445694"/>
            <a:chExt cx="2305049" cy="1548000"/>
          </a:xfrm>
        </p:grpSpPr>
        <p:grpSp>
          <p:nvGrpSpPr>
            <p:cNvPr id="12" name="Skupina 11"/>
            <p:cNvGrpSpPr/>
            <p:nvPr/>
          </p:nvGrpSpPr>
          <p:grpSpPr>
            <a:xfrm>
              <a:off x="2245952" y="1445694"/>
              <a:ext cx="1800000" cy="1548000"/>
              <a:chOff x="2277777" y="935969"/>
              <a:chExt cx="1986926" cy="171307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Šestiúhelník 12"/>
              <p:cNvSpPr/>
              <p:nvPr/>
            </p:nvSpPr>
            <p:spPr>
              <a:xfrm>
                <a:off x="2277777" y="935969"/>
                <a:ext cx="1986926" cy="1713076"/>
              </a:xfrm>
              <a:prstGeom prst="hexagon">
                <a:avLst>
                  <a:gd name="adj" fmla="val 25000"/>
                  <a:gd name="vf" fmla="val 11547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Šestiúhelník 4"/>
              <p:cNvSpPr/>
              <p:nvPr/>
            </p:nvSpPr>
            <p:spPr>
              <a:xfrm>
                <a:off x="2586110" y="1201806"/>
                <a:ext cx="1370260" cy="11814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44768" rIns="0" bIns="44768" numCol="1" spcCol="1270" anchor="ctr" anchorCtr="0">
                <a:noAutofit/>
              </a:bodyPr>
              <a:lstStyle/>
              <a:p>
                <a:pPr algn="ctr" defTabSz="15668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cs-CZ" sz="3525" kern="12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1" name="TextovéPole 40"/>
            <p:cNvSpPr txBox="1"/>
            <p:nvPr/>
          </p:nvSpPr>
          <p:spPr>
            <a:xfrm>
              <a:off x="1993427" y="1865753"/>
              <a:ext cx="230504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Poskytovatelé </a:t>
              </a:r>
            </a:p>
            <a:p>
              <a:pPr algn="ctr"/>
              <a:r>
                <a:rPr lang="cs-CZ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péče</a:t>
              </a: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1514829" y="3220664"/>
            <a:ext cx="1689270" cy="1161000"/>
            <a:chOff x="2019772" y="3151219"/>
            <a:chExt cx="2252360" cy="1548000"/>
          </a:xfrm>
        </p:grpSpPr>
        <p:grpSp>
          <p:nvGrpSpPr>
            <p:cNvPr id="20" name="Skupina 19"/>
            <p:cNvGrpSpPr/>
            <p:nvPr/>
          </p:nvGrpSpPr>
          <p:grpSpPr>
            <a:xfrm>
              <a:off x="2245169" y="3151219"/>
              <a:ext cx="1800000" cy="1548000"/>
              <a:chOff x="2277777" y="935969"/>
              <a:chExt cx="1986926" cy="171307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1" name="Šestiúhelník 20"/>
              <p:cNvSpPr/>
              <p:nvPr/>
            </p:nvSpPr>
            <p:spPr>
              <a:xfrm>
                <a:off x="2277777" y="935969"/>
                <a:ext cx="1986926" cy="1713076"/>
              </a:xfrm>
              <a:prstGeom prst="hexagon">
                <a:avLst>
                  <a:gd name="adj" fmla="val 25000"/>
                  <a:gd name="vf" fmla="val 11547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Šestiúhelník 4"/>
              <p:cNvSpPr/>
              <p:nvPr/>
            </p:nvSpPr>
            <p:spPr>
              <a:xfrm>
                <a:off x="2586110" y="1201806"/>
                <a:ext cx="1370260" cy="11814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44768" rIns="0" bIns="44768" numCol="1" spcCol="1270" anchor="ctr" anchorCtr="0">
                <a:noAutofit/>
              </a:bodyPr>
              <a:lstStyle/>
              <a:p>
                <a:pPr algn="ctr" defTabSz="15668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cs-CZ" sz="3525" kern="1200"/>
              </a:p>
            </p:txBody>
          </p:sp>
        </p:grpSp>
        <p:sp>
          <p:nvSpPr>
            <p:cNvPr id="42" name="Obdélník 41"/>
            <p:cNvSpPr/>
            <p:nvPr/>
          </p:nvSpPr>
          <p:spPr>
            <a:xfrm>
              <a:off x="2019772" y="3565734"/>
              <a:ext cx="225236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Státní a místní správa</a:t>
              </a:r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2706303" y="2593436"/>
            <a:ext cx="1689270" cy="1161000"/>
            <a:chOff x="3608404" y="2314914"/>
            <a:chExt cx="2252360" cy="1548000"/>
          </a:xfrm>
        </p:grpSpPr>
        <p:grpSp>
          <p:nvGrpSpPr>
            <p:cNvPr id="17" name="Skupina 16"/>
            <p:cNvGrpSpPr/>
            <p:nvPr/>
          </p:nvGrpSpPr>
          <p:grpSpPr>
            <a:xfrm>
              <a:off x="3785608" y="2314914"/>
              <a:ext cx="1800000" cy="1548000"/>
              <a:chOff x="2277777" y="935969"/>
              <a:chExt cx="1986926" cy="171307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8" name="Šestiúhelník 17"/>
              <p:cNvSpPr/>
              <p:nvPr/>
            </p:nvSpPr>
            <p:spPr>
              <a:xfrm>
                <a:off x="2277777" y="935969"/>
                <a:ext cx="1986926" cy="1713076"/>
              </a:xfrm>
              <a:prstGeom prst="hexagon">
                <a:avLst>
                  <a:gd name="adj" fmla="val 25000"/>
                  <a:gd name="vf" fmla="val 11547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Šestiúhelník 4"/>
              <p:cNvSpPr/>
              <p:nvPr/>
            </p:nvSpPr>
            <p:spPr>
              <a:xfrm>
                <a:off x="2586110" y="1201806"/>
                <a:ext cx="1370260" cy="11814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44768" rIns="0" bIns="44768" numCol="1" spcCol="1270" anchor="ctr" anchorCtr="0">
                <a:noAutofit/>
              </a:bodyPr>
              <a:lstStyle/>
              <a:p>
                <a:pPr algn="ctr" defTabSz="15668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cs-CZ" sz="3525" kern="1200"/>
              </a:p>
            </p:txBody>
          </p:sp>
        </p:grpSp>
        <p:sp>
          <p:nvSpPr>
            <p:cNvPr id="43" name="Obdélník 42"/>
            <p:cNvSpPr/>
            <p:nvPr/>
          </p:nvSpPr>
          <p:spPr>
            <a:xfrm>
              <a:off x="3608404" y="2714041"/>
              <a:ext cx="225236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Výrobci a dodavatelé</a:t>
              </a: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3810077" y="1941521"/>
            <a:ext cx="1689270" cy="1161000"/>
            <a:chOff x="5080103" y="1445695"/>
            <a:chExt cx="2252360" cy="1548000"/>
          </a:xfrm>
        </p:grpSpPr>
        <p:grpSp>
          <p:nvGrpSpPr>
            <p:cNvPr id="35" name="Skupina 34"/>
            <p:cNvGrpSpPr/>
            <p:nvPr/>
          </p:nvGrpSpPr>
          <p:grpSpPr>
            <a:xfrm>
              <a:off x="5306283" y="1445695"/>
              <a:ext cx="1800000" cy="1548000"/>
              <a:chOff x="2277777" y="935969"/>
              <a:chExt cx="1986926" cy="171307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6" name="Šestiúhelník 35"/>
              <p:cNvSpPr/>
              <p:nvPr/>
            </p:nvSpPr>
            <p:spPr>
              <a:xfrm>
                <a:off x="2277777" y="935969"/>
                <a:ext cx="1986926" cy="1713076"/>
              </a:xfrm>
              <a:prstGeom prst="hexagon">
                <a:avLst>
                  <a:gd name="adj" fmla="val 25000"/>
                  <a:gd name="vf" fmla="val 11547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7" name="Šestiúhelník 4"/>
              <p:cNvSpPr/>
              <p:nvPr/>
            </p:nvSpPr>
            <p:spPr>
              <a:xfrm>
                <a:off x="2586110" y="1201806"/>
                <a:ext cx="1370260" cy="11814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44768" rIns="0" bIns="44768" numCol="1" spcCol="1270" anchor="ctr" anchorCtr="0">
                <a:noAutofit/>
              </a:bodyPr>
              <a:lstStyle/>
              <a:p>
                <a:pPr algn="ctr" defTabSz="15668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cs-CZ" sz="3525" kern="1200"/>
              </a:p>
            </p:txBody>
          </p:sp>
        </p:grpSp>
        <p:sp>
          <p:nvSpPr>
            <p:cNvPr id="44" name="Obdélník 43"/>
            <p:cNvSpPr/>
            <p:nvPr/>
          </p:nvSpPr>
          <p:spPr>
            <a:xfrm>
              <a:off x="5080103" y="1865752"/>
              <a:ext cx="225236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Výzkum a vzdělávání</a:t>
              </a: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2706303" y="3857266"/>
            <a:ext cx="1689270" cy="1161000"/>
            <a:chOff x="3608404" y="4000021"/>
            <a:chExt cx="2252360" cy="1548000"/>
          </a:xfrm>
        </p:grpSpPr>
        <p:grpSp>
          <p:nvGrpSpPr>
            <p:cNvPr id="23" name="Skupina 22"/>
            <p:cNvGrpSpPr/>
            <p:nvPr/>
          </p:nvGrpSpPr>
          <p:grpSpPr>
            <a:xfrm>
              <a:off x="3834584" y="4000021"/>
              <a:ext cx="1800000" cy="1548000"/>
              <a:chOff x="2277777" y="935969"/>
              <a:chExt cx="1986926" cy="171307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Šestiúhelník 23"/>
              <p:cNvSpPr/>
              <p:nvPr/>
            </p:nvSpPr>
            <p:spPr>
              <a:xfrm>
                <a:off x="2277777" y="935969"/>
                <a:ext cx="1986926" cy="1713076"/>
              </a:xfrm>
              <a:prstGeom prst="hexagon">
                <a:avLst>
                  <a:gd name="adj" fmla="val 25000"/>
                  <a:gd name="vf" fmla="val 11547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Šestiúhelník 4"/>
              <p:cNvSpPr/>
              <p:nvPr/>
            </p:nvSpPr>
            <p:spPr>
              <a:xfrm>
                <a:off x="2586110" y="1201806"/>
                <a:ext cx="1370260" cy="11814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44768" rIns="0" bIns="44768" numCol="1" spcCol="1270" anchor="ctr" anchorCtr="0">
                <a:noAutofit/>
              </a:bodyPr>
              <a:lstStyle/>
              <a:p>
                <a:pPr algn="ctr" defTabSz="15668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cs-CZ" sz="3525" kern="1200"/>
              </a:p>
            </p:txBody>
          </p:sp>
        </p:grpSp>
        <p:sp>
          <p:nvSpPr>
            <p:cNvPr id="46" name="Obdélník 45"/>
            <p:cNvSpPr/>
            <p:nvPr/>
          </p:nvSpPr>
          <p:spPr>
            <a:xfrm>
              <a:off x="3608404" y="4375236"/>
              <a:ext cx="225236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Zástupci </a:t>
              </a:r>
            </a:p>
            <a:p>
              <a:pPr algn="ctr"/>
              <a:r>
                <a:rPr lang="cs-CZ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pacientů</a:t>
              </a: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3846809" y="3220851"/>
            <a:ext cx="1689270" cy="1161000"/>
            <a:chOff x="5129078" y="3151468"/>
            <a:chExt cx="2252360" cy="1548000"/>
          </a:xfrm>
        </p:grpSpPr>
        <p:grpSp>
          <p:nvGrpSpPr>
            <p:cNvPr id="26" name="Skupina 25"/>
            <p:cNvGrpSpPr/>
            <p:nvPr/>
          </p:nvGrpSpPr>
          <p:grpSpPr>
            <a:xfrm>
              <a:off x="5355258" y="3151468"/>
              <a:ext cx="1800000" cy="1548000"/>
              <a:chOff x="2277777" y="935969"/>
              <a:chExt cx="1986926" cy="171307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Šestiúhelník 26"/>
              <p:cNvSpPr/>
              <p:nvPr/>
            </p:nvSpPr>
            <p:spPr>
              <a:xfrm>
                <a:off x="2277777" y="935969"/>
                <a:ext cx="1986926" cy="1713076"/>
              </a:xfrm>
              <a:prstGeom prst="hexagon">
                <a:avLst>
                  <a:gd name="adj" fmla="val 25000"/>
                  <a:gd name="vf" fmla="val 11547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Šestiúhelník 4"/>
              <p:cNvSpPr/>
              <p:nvPr/>
            </p:nvSpPr>
            <p:spPr>
              <a:xfrm>
                <a:off x="2586110" y="1201806"/>
                <a:ext cx="1370260" cy="11814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44768" rIns="0" bIns="44768" numCol="1" spcCol="1270" anchor="ctr" anchorCtr="0">
                <a:noAutofit/>
              </a:bodyPr>
              <a:lstStyle/>
              <a:p>
                <a:pPr algn="ctr" defTabSz="15668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cs-CZ" sz="3525" kern="1200"/>
              </a:p>
            </p:txBody>
          </p:sp>
        </p:grpSp>
        <p:sp>
          <p:nvSpPr>
            <p:cNvPr id="47" name="Obdélník 46"/>
            <p:cNvSpPr/>
            <p:nvPr/>
          </p:nvSpPr>
          <p:spPr>
            <a:xfrm>
              <a:off x="5129078" y="3705047"/>
              <a:ext cx="225236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Pojišťovny</a:t>
              </a: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5156950" y="2577738"/>
            <a:ext cx="1350000" cy="1161000"/>
            <a:chOff x="6875933" y="2293984"/>
            <a:chExt cx="1800000" cy="1548000"/>
          </a:xfrm>
        </p:grpSpPr>
        <p:grpSp>
          <p:nvGrpSpPr>
            <p:cNvPr id="38" name="Skupina 37"/>
            <p:cNvGrpSpPr/>
            <p:nvPr/>
          </p:nvGrpSpPr>
          <p:grpSpPr>
            <a:xfrm>
              <a:off x="6875933" y="2293984"/>
              <a:ext cx="1800000" cy="1548000"/>
              <a:chOff x="2277777" y="935969"/>
              <a:chExt cx="1986926" cy="171307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9" name="Šestiúhelník 38"/>
              <p:cNvSpPr/>
              <p:nvPr/>
            </p:nvSpPr>
            <p:spPr>
              <a:xfrm>
                <a:off x="2277777" y="935969"/>
                <a:ext cx="1986926" cy="1713076"/>
              </a:xfrm>
              <a:prstGeom prst="hexagon">
                <a:avLst>
                  <a:gd name="adj" fmla="val 25000"/>
                  <a:gd name="vf" fmla="val 11547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Šestiúhelník 4"/>
              <p:cNvSpPr/>
              <p:nvPr/>
            </p:nvSpPr>
            <p:spPr>
              <a:xfrm>
                <a:off x="2586110" y="1201806"/>
                <a:ext cx="1370260" cy="11814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44768" rIns="0" bIns="44768" numCol="1" spcCol="1270" anchor="ctr" anchorCtr="0">
                <a:noAutofit/>
              </a:bodyPr>
              <a:lstStyle/>
              <a:p>
                <a:pPr algn="ctr" defTabSz="15668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cs-CZ" sz="3525" kern="1200"/>
              </a:p>
            </p:txBody>
          </p:sp>
        </p:grpSp>
        <p:sp>
          <p:nvSpPr>
            <p:cNvPr id="48" name="Obdélník 47"/>
            <p:cNvSpPr/>
            <p:nvPr/>
          </p:nvSpPr>
          <p:spPr>
            <a:xfrm>
              <a:off x="6903944" y="2714041"/>
              <a:ext cx="172532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Existující platformy</a:t>
              </a:r>
            </a:p>
          </p:txBody>
        </p:sp>
      </p:grpSp>
      <p:grpSp>
        <p:nvGrpSpPr>
          <p:cNvPr id="29" name="Skupina 28"/>
          <p:cNvGrpSpPr/>
          <p:nvPr/>
        </p:nvGrpSpPr>
        <p:grpSpPr>
          <a:xfrm>
            <a:off x="5025878" y="3857565"/>
            <a:ext cx="1689270" cy="1161000"/>
            <a:chOff x="6701171" y="4000420"/>
            <a:chExt cx="2252360" cy="1548000"/>
          </a:xfrm>
        </p:grpSpPr>
        <p:grpSp>
          <p:nvGrpSpPr>
            <p:cNvPr id="49" name="Skupina 48"/>
            <p:cNvGrpSpPr/>
            <p:nvPr/>
          </p:nvGrpSpPr>
          <p:grpSpPr>
            <a:xfrm>
              <a:off x="6927351" y="4000420"/>
              <a:ext cx="1800000" cy="1548000"/>
              <a:chOff x="2277777" y="935969"/>
              <a:chExt cx="1986926" cy="171307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Šestiúhelník 49"/>
              <p:cNvSpPr/>
              <p:nvPr/>
            </p:nvSpPr>
            <p:spPr>
              <a:xfrm>
                <a:off x="2277777" y="935969"/>
                <a:ext cx="1986926" cy="1713076"/>
              </a:xfrm>
              <a:prstGeom prst="hexagon">
                <a:avLst>
                  <a:gd name="adj" fmla="val 25000"/>
                  <a:gd name="vf" fmla="val 11547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1" name="Šestiúhelník 4"/>
              <p:cNvSpPr/>
              <p:nvPr/>
            </p:nvSpPr>
            <p:spPr>
              <a:xfrm>
                <a:off x="2586110" y="1201806"/>
                <a:ext cx="1370260" cy="11814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44768" rIns="0" bIns="44768" numCol="1" spcCol="1270" anchor="ctr" anchorCtr="0">
                <a:noAutofit/>
              </a:bodyPr>
              <a:lstStyle/>
              <a:p>
                <a:pPr algn="ctr" defTabSz="15668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cs-CZ" sz="3525" kern="1200"/>
              </a:p>
            </p:txBody>
          </p:sp>
        </p:grpSp>
        <p:sp>
          <p:nvSpPr>
            <p:cNvPr id="45" name="Obdélník 44"/>
            <p:cNvSpPr/>
            <p:nvPr/>
          </p:nvSpPr>
          <p:spPr>
            <a:xfrm>
              <a:off x="6701171" y="4375236"/>
              <a:ext cx="225236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Neziskové organizace</a:t>
              </a:r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6336020" y="3216507"/>
            <a:ext cx="1350000" cy="1161000"/>
            <a:chOff x="8448026" y="3145676"/>
            <a:chExt cx="1800000" cy="1548000"/>
          </a:xfrm>
        </p:grpSpPr>
        <p:grpSp>
          <p:nvGrpSpPr>
            <p:cNvPr id="32" name="Skupina 31"/>
            <p:cNvGrpSpPr/>
            <p:nvPr/>
          </p:nvGrpSpPr>
          <p:grpSpPr>
            <a:xfrm>
              <a:off x="8448026" y="3145676"/>
              <a:ext cx="1800000" cy="1548000"/>
              <a:chOff x="2160219" y="933166"/>
              <a:chExt cx="1986926" cy="171307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Šestiúhelník 32"/>
              <p:cNvSpPr/>
              <p:nvPr/>
            </p:nvSpPr>
            <p:spPr>
              <a:xfrm>
                <a:off x="2160219" y="933166"/>
                <a:ext cx="1986926" cy="1713076"/>
              </a:xfrm>
              <a:prstGeom prst="hexagon">
                <a:avLst>
                  <a:gd name="adj" fmla="val 25000"/>
                  <a:gd name="vf" fmla="val 11547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4" name="Šestiúhelník 4"/>
              <p:cNvSpPr/>
              <p:nvPr/>
            </p:nvSpPr>
            <p:spPr>
              <a:xfrm>
                <a:off x="2586110" y="1201806"/>
                <a:ext cx="1370260" cy="11814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44768" rIns="0" bIns="44768" numCol="1" spcCol="1270" anchor="ctr" anchorCtr="0">
                <a:noAutofit/>
              </a:bodyPr>
              <a:lstStyle/>
              <a:p>
                <a:pPr algn="ctr" defTabSz="15668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cs-CZ" sz="3525" kern="1200"/>
              </a:p>
            </p:txBody>
          </p:sp>
        </p:grpSp>
        <p:sp>
          <p:nvSpPr>
            <p:cNvPr id="6" name="Obdélník 5"/>
            <p:cNvSpPr/>
            <p:nvPr/>
          </p:nvSpPr>
          <p:spPr>
            <a:xfrm>
              <a:off x="8516351" y="3705047"/>
              <a:ext cx="1731675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Další zájemci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385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olný tvar 10"/>
          <p:cNvSpPr/>
          <p:nvPr/>
        </p:nvSpPr>
        <p:spPr>
          <a:xfrm>
            <a:off x="1577177" y="2155624"/>
            <a:ext cx="2372490" cy="738443"/>
          </a:xfrm>
          <a:custGeom>
            <a:avLst/>
            <a:gdLst>
              <a:gd name="connsiteX0" fmla="*/ 0 w 3163320"/>
              <a:gd name="connsiteY0" fmla="*/ 0 h 984591"/>
              <a:gd name="connsiteX1" fmla="*/ 3163320 w 3163320"/>
              <a:gd name="connsiteY1" fmla="*/ 0 h 984591"/>
              <a:gd name="connsiteX2" fmla="*/ 3163320 w 3163320"/>
              <a:gd name="connsiteY2" fmla="*/ 984591 h 984591"/>
              <a:gd name="connsiteX3" fmla="*/ 0 w 3163320"/>
              <a:gd name="connsiteY3" fmla="*/ 984591 h 984591"/>
              <a:gd name="connsiteX4" fmla="*/ 0 w 3163320"/>
              <a:gd name="connsiteY4" fmla="*/ 0 h 98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3320" h="984591">
                <a:moveTo>
                  <a:pt x="0" y="0"/>
                </a:moveTo>
                <a:lnTo>
                  <a:pt x="3163320" y="0"/>
                </a:lnTo>
                <a:lnTo>
                  <a:pt x="3163320" y="984591"/>
                </a:lnTo>
                <a:lnTo>
                  <a:pt x="0" y="9845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153" tIns="77153" rIns="77153" bIns="77153" numCol="1" spcCol="1270" anchor="ctr" anchorCtr="0">
            <a:noAutofit/>
          </a:bodyPr>
          <a:lstStyle/>
          <a:p>
            <a:pPr algn="ctr" defTabSz="9001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25" b="1" kern="1200" dirty="0"/>
              <a:t>Pravidelná setkání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84923" y="2154159"/>
            <a:ext cx="731059" cy="738443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" r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Volný tvar 12"/>
          <p:cNvSpPr/>
          <p:nvPr/>
        </p:nvSpPr>
        <p:spPr>
          <a:xfrm>
            <a:off x="784922" y="3002648"/>
            <a:ext cx="2372490" cy="738443"/>
          </a:xfrm>
          <a:custGeom>
            <a:avLst/>
            <a:gdLst>
              <a:gd name="connsiteX0" fmla="*/ 0 w 3163320"/>
              <a:gd name="connsiteY0" fmla="*/ 0 h 984591"/>
              <a:gd name="connsiteX1" fmla="*/ 3163320 w 3163320"/>
              <a:gd name="connsiteY1" fmla="*/ 0 h 984591"/>
              <a:gd name="connsiteX2" fmla="*/ 3163320 w 3163320"/>
              <a:gd name="connsiteY2" fmla="*/ 984591 h 984591"/>
              <a:gd name="connsiteX3" fmla="*/ 0 w 3163320"/>
              <a:gd name="connsiteY3" fmla="*/ 984591 h 984591"/>
              <a:gd name="connsiteX4" fmla="*/ 0 w 3163320"/>
              <a:gd name="connsiteY4" fmla="*/ 0 h 98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3320" h="984591">
                <a:moveTo>
                  <a:pt x="0" y="0"/>
                </a:moveTo>
                <a:lnTo>
                  <a:pt x="3163320" y="0"/>
                </a:lnTo>
                <a:lnTo>
                  <a:pt x="3163320" y="984591"/>
                </a:lnTo>
                <a:lnTo>
                  <a:pt x="0" y="9845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153" tIns="77153" rIns="77153" bIns="77153" numCol="1" spcCol="1270" anchor="ctr" anchorCtr="0">
            <a:noAutofit/>
          </a:bodyPr>
          <a:lstStyle/>
          <a:p>
            <a:pPr algn="ctr" defTabSz="9001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25" b="1" kern="1200" dirty="0"/>
              <a:t>Tematické workshopy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269683" y="2929624"/>
            <a:ext cx="731059" cy="738443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" r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Volný tvar 14"/>
          <p:cNvSpPr/>
          <p:nvPr/>
        </p:nvSpPr>
        <p:spPr>
          <a:xfrm>
            <a:off x="1577177" y="3876197"/>
            <a:ext cx="2372490" cy="738443"/>
          </a:xfrm>
          <a:custGeom>
            <a:avLst/>
            <a:gdLst>
              <a:gd name="connsiteX0" fmla="*/ 0 w 3163320"/>
              <a:gd name="connsiteY0" fmla="*/ 0 h 984591"/>
              <a:gd name="connsiteX1" fmla="*/ 3163320 w 3163320"/>
              <a:gd name="connsiteY1" fmla="*/ 0 h 984591"/>
              <a:gd name="connsiteX2" fmla="*/ 3163320 w 3163320"/>
              <a:gd name="connsiteY2" fmla="*/ 984591 h 984591"/>
              <a:gd name="connsiteX3" fmla="*/ 0 w 3163320"/>
              <a:gd name="connsiteY3" fmla="*/ 984591 h 984591"/>
              <a:gd name="connsiteX4" fmla="*/ 0 w 3163320"/>
              <a:gd name="connsiteY4" fmla="*/ 0 h 98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3320" h="984591">
                <a:moveTo>
                  <a:pt x="0" y="0"/>
                </a:moveTo>
                <a:lnTo>
                  <a:pt x="3163320" y="0"/>
                </a:lnTo>
                <a:lnTo>
                  <a:pt x="3163320" y="984591"/>
                </a:lnTo>
                <a:lnTo>
                  <a:pt x="0" y="9845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153" tIns="77153" rIns="77153" bIns="77153" numCol="1" spcCol="1270" anchor="ctr" anchorCtr="0">
            <a:noAutofit/>
          </a:bodyPr>
          <a:lstStyle/>
          <a:p>
            <a:pPr algn="ctr" defTabSz="9001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25" b="1" kern="1200" dirty="0"/>
              <a:t>Pracovní skupiny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791547" y="3869566"/>
            <a:ext cx="731059" cy="738443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" r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Volný tvar 16"/>
          <p:cNvSpPr/>
          <p:nvPr/>
        </p:nvSpPr>
        <p:spPr>
          <a:xfrm>
            <a:off x="798180" y="4737949"/>
            <a:ext cx="2372490" cy="738443"/>
          </a:xfrm>
          <a:custGeom>
            <a:avLst/>
            <a:gdLst>
              <a:gd name="connsiteX0" fmla="*/ 0 w 3163320"/>
              <a:gd name="connsiteY0" fmla="*/ 0 h 984591"/>
              <a:gd name="connsiteX1" fmla="*/ 3163320 w 3163320"/>
              <a:gd name="connsiteY1" fmla="*/ 0 h 984591"/>
              <a:gd name="connsiteX2" fmla="*/ 3163320 w 3163320"/>
              <a:gd name="connsiteY2" fmla="*/ 984591 h 984591"/>
              <a:gd name="connsiteX3" fmla="*/ 0 w 3163320"/>
              <a:gd name="connsiteY3" fmla="*/ 984591 h 984591"/>
              <a:gd name="connsiteX4" fmla="*/ 0 w 3163320"/>
              <a:gd name="connsiteY4" fmla="*/ 0 h 98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3320" h="984591">
                <a:moveTo>
                  <a:pt x="0" y="0"/>
                </a:moveTo>
                <a:lnTo>
                  <a:pt x="3163320" y="0"/>
                </a:lnTo>
                <a:lnTo>
                  <a:pt x="3163320" y="984591"/>
                </a:lnTo>
                <a:lnTo>
                  <a:pt x="0" y="98459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153" tIns="77153" rIns="77153" bIns="77153" numCol="1" spcCol="1270" anchor="ctr" anchorCtr="0">
            <a:noAutofit/>
          </a:bodyPr>
          <a:lstStyle/>
          <a:p>
            <a:pPr algn="ctr" defTabSz="9001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25" b="1" kern="1200" dirty="0"/>
              <a:t>Přeshraniční spolupráce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218608" y="4736483"/>
            <a:ext cx="731059" cy="738443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" r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Volný tvar 19"/>
          <p:cNvSpPr/>
          <p:nvPr/>
        </p:nvSpPr>
        <p:spPr>
          <a:xfrm>
            <a:off x="5630967" y="2160948"/>
            <a:ext cx="2376324" cy="739637"/>
          </a:xfrm>
          <a:custGeom>
            <a:avLst/>
            <a:gdLst>
              <a:gd name="connsiteX0" fmla="*/ 0 w 3168432"/>
              <a:gd name="connsiteY0" fmla="*/ 0 h 986182"/>
              <a:gd name="connsiteX1" fmla="*/ 3168432 w 3168432"/>
              <a:gd name="connsiteY1" fmla="*/ 0 h 986182"/>
              <a:gd name="connsiteX2" fmla="*/ 3168432 w 3168432"/>
              <a:gd name="connsiteY2" fmla="*/ 986182 h 986182"/>
              <a:gd name="connsiteX3" fmla="*/ 0 w 3168432"/>
              <a:gd name="connsiteY3" fmla="*/ 986182 h 986182"/>
              <a:gd name="connsiteX4" fmla="*/ 0 w 3168432"/>
              <a:gd name="connsiteY4" fmla="*/ 0 h 98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8432" h="986182">
                <a:moveTo>
                  <a:pt x="0" y="0"/>
                </a:moveTo>
                <a:lnTo>
                  <a:pt x="3168432" y="0"/>
                </a:lnTo>
                <a:lnTo>
                  <a:pt x="3168432" y="986182"/>
                </a:lnTo>
                <a:lnTo>
                  <a:pt x="0" y="9861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295" tIns="74295" rIns="74295" bIns="74295" numCol="1" spcCol="1270" anchor="ctr" anchorCtr="0">
            <a:noAutofit/>
          </a:bodyPr>
          <a:lstStyle/>
          <a:p>
            <a:pPr algn="ctr" defTabSz="8667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950" b="1" kern="1200" dirty="0"/>
              <a:t>Iniciace a diseminace projektů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4844072" y="2162560"/>
            <a:ext cx="732240" cy="739637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" r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Volný tvar 21"/>
          <p:cNvSpPr/>
          <p:nvPr/>
        </p:nvSpPr>
        <p:spPr>
          <a:xfrm>
            <a:off x="4844072" y="3024237"/>
            <a:ext cx="2376324" cy="739637"/>
          </a:xfrm>
          <a:custGeom>
            <a:avLst/>
            <a:gdLst>
              <a:gd name="connsiteX0" fmla="*/ 0 w 3168432"/>
              <a:gd name="connsiteY0" fmla="*/ 0 h 986182"/>
              <a:gd name="connsiteX1" fmla="*/ 3168432 w 3168432"/>
              <a:gd name="connsiteY1" fmla="*/ 0 h 986182"/>
              <a:gd name="connsiteX2" fmla="*/ 3168432 w 3168432"/>
              <a:gd name="connsiteY2" fmla="*/ 986182 h 986182"/>
              <a:gd name="connsiteX3" fmla="*/ 0 w 3168432"/>
              <a:gd name="connsiteY3" fmla="*/ 986182 h 986182"/>
              <a:gd name="connsiteX4" fmla="*/ 0 w 3168432"/>
              <a:gd name="connsiteY4" fmla="*/ 0 h 98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8432" h="986182">
                <a:moveTo>
                  <a:pt x="0" y="0"/>
                </a:moveTo>
                <a:lnTo>
                  <a:pt x="3168432" y="0"/>
                </a:lnTo>
                <a:lnTo>
                  <a:pt x="3168432" y="986182"/>
                </a:lnTo>
                <a:lnTo>
                  <a:pt x="0" y="9861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295" tIns="74295" rIns="74295" bIns="74295" numCol="1" spcCol="1270" anchor="ctr" anchorCtr="0">
            <a:noAutofit/>
          </a:bodyPr>
          <a:lstStyle/>
          <a:p>
            <a:pPr algn="ctr" defTabSz="8667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950" b="1" kern="1200" dirty="0"/>
              <a:t>Webová platforma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7275056" y="3024237"/>
            <a:ext cx="732240" cy="739637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" r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Volný tvar 23"/>
          <p:cNvSpPr/>
          <p:nvPr/>
        </p:nvSpPr>
        <p:spPr>
          <a:xfrm>
            <a:off x="5644246" y="3872629"/>
            <a:ext cx="2376324" cy="739637"/>
          </a:xfrm>
          <a:custGeom>
            <a:avLst/>
            <a:gdLst>
              <a:gd name="connsiteX0" fmla="*/ 0 w 3168432"/>
              <a:gd name="connsiteY0" fmla="*/ 0 h 986182"/>
              <a:gd name="connsiteX1" fmla="*/ 3168432 w 3168432"/>
              <a:gd name="connsiteY1" fmla="*/ 0 h 986182"/>
              <a:gd name="connsiteX2" fmla="*/ 3168432 w 3168432"/>
              <a:gd name="connsiteY2" fmla="*/ 986182 h 986182"/>
              <a:gd name="connsiteX3" fmla="*/ 0 w 3168432"/>
              <a:gd name="connsiteY3" fmla="*/ 986182 h 986182"/>
              <a:gd name="connsiteX4" fmla="*/ 0 w 3168432"/>
              <a:gd name="connsiteY4" fmla="*/ 0 h 98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8432" h="986182">
                <a:moveTo>
                  <a:pt x="0" y="0"/>
                </a:moveTo>
                <a:lnTo>
                  <a:pt x="3168432" y="0"/>
                </a:lnTo>
                <a:lnTo>
                  <a:pt x="3168432" y="986182"/>
                </a:lnTo>
                <a:lnTo>
                  <a:pt x="0" y="9861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295" tIns="74295" rIns="74295" bIns="74295" numCol="1" spcCol="1270" anchor="ctr" anchorCtr="0">
            <a:noAutofit/>
          </a:bodyPr>
          <a:lstStyle/>
          <a:p>
            <a:pPr algn="ctr" defTabSz="8667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950" b="1" kern="1200" dirty="0"/>
              <a:t>Mailing list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844072" y="3885913"/>
            <a:ext cx="732240" cy="739637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" r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Volný tvar 25"/>
          <p:cNvSpPr/>
          <p:nvPr/>
        </p:nvSpPr>
        <p:spPr>
          <a:xfrm>
            <a:off x="4844072" y="4747590"/>
            <a:ext cx="2376324" cy="739637"/>
          </a:xfrm>
          <a:custGeom>
            <a:avLst/>
            <a:gdLst>
              <a:gd name="connsiteX0" fmla="*/ 0 w 3168432"/>
              <a:gd name="connsiteY0" fmla="*/ 0 h 986182"/>
              <a:gd name="connsiteX1" fmla="*/ 3168432 w 3168432"/>
              <a:gd name="connsiteY1" fmla="*/ 0 h 986182"/>
              <a:gd name="connsiteX2" fmla="*/ 3168432 w 3168432"/>
              <a:gd name="connsiteY2" fmla="*/ 986182 h 986182"/>
              <a:gd name="connsiteX3" fmla="*/ 0 w 3168432"/>
              <a:gd name="connsiteY3" fmla="*/ 986182 h 986182"/>
              <a:gd name="connsiteX4" fmla="*/ 0 w 3168432"/>
              <a:gd name="connsiteY4" fmla="*/ 0 h 98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8432" h="986182">
                <a:moveTo>
                  <a:pt x="0" y="0"/>
                </a:moveTo>
                <a:lnTo>
                  <a:pt x="3168432" y="0"/>
                </a:lnTo>
                <a:lnTo>
                  <a:pt x="3168432" y="986182"/>
                </a:lnTo>
                <a:lnTo>
                  <a:pt x="0" y="9861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295" tIns="74295" rIns="74295" bIns="74295" numCol="1" spcCol="1270" anchor="ctr" anchorCtr="0">
            <a:noAutofit/>
          </a:bodyPr>
          <a:lstStyle/>
          <a:p>
            <a:pPr algn="ctr" defTabSz="8667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950" b="1" kern="1200" dirty="0"/>
              <a:t>Dotazníky a průzkumy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7281690" y="4740948"/>
            <a:ext cx="732240" cy="739637"/>
          </a:xfrm>
          <a:prstGeom prst="rect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" r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Nadpis 1"/>
          <p:cNvSpPr txBox="1">
            <a:spLocks/>
          </p:cNvSpPr>
          <p:nvPr/>
        </p:nvSpPr>
        <p:spPr>
          <a:xfrm>
            <a:off x="1507402" y="947762"/>
            <a:ext cx="7028318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b="1" dirty="0"/>
              <a:t>Nástroje </a:t>
            </a:r>
            <a:r>
              <a:rPr lang="cs-CZ" sz="2800" b="1" dirty="0" smtClean="0"/>
              <a:t>platformy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9866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7" grpId="0" animBg="1"/>
      <p:bldP spid="20" grpId="0" animBg="1"/>
      <p:bldP spid="22" grpId="0" animBg="1"/>
      <p:bldP spid="24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94310" indent="0" algn="ctr">
              <a:buNone/>
            </a:pPr>
            <a:r>
              <a:rPr lang="cs-CZ" sz="2400" dirty="0" smtClean="0"/>
              <a:t>Děkuji za pozornost a Váš zájem o účast na platformě</a:t>
            </a:r>
          </a:p>
          <a:p>
            <a:pPr marL="194310" indent="0" algn="ctr">
              <a:buNone/>
            </a:pPr>
            <a:endParaRPr lang="cs-CZ" sz="2400" dirty="0" smtClean="0"/>
          </a:p>
          <a:p>
            <a:pPr marL="194310" indent="0" algn="ctr">
              <a:buNone/>
            </a:pPr>
            <a:r>
              <a:rPr lang="cs-CZ" sz="2400" b="1" dirty="0" smtClean="0"/>
              <a:t>SOCIAL LIFE SCIENCE</a:t>
            </a:r>
          </a:p>
          <a:p>
            <a:pPr marL="194310" indent="0" algn="ctr">
              <a:buNone/>
            </a:pPr>
            <a:endParaRPr lang="cs-CZ" dirty="0"/>
          </a:p>
          <a:p>
            <a:pPr marL="194310" indent="0" algn="ctr">
              <a:buNone/>
            </a:pPr>
            <a:endParaRPr lang="cs-CZ" dirty="0" smtClean="0"/>
          </a:p>
          <a:p>
            <a:pPr marL="19431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195" y="4078107"/>
            <a:ext cx="2359356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536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10425</TotalTime>
  <Words>235</Words>
  <Application>Microsoft Office PowerPoint</Application>
  <PresentationFormat>Předvádění na obrazovce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Prezentace aplikace PowerPoint</vt:lpstr>
      <vt:lpstr>Důvod vzniku platformy</vt:lpstr>
      <vt:lpstr>Problematika</vt:lpstr>
      <vt:lpstr>Zásady a struktura platformy</vt:lpstr>
      <vt:lpstr>Kdo může být členem platformy?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Lucka Nencková</dc:creator>
  <cp:lastModifiedBy>stefan.michal</cp:lastModifiedBy>
  <cp:revision>37</cp:revision>
  <dcterms:modified xsi:type="dcterms:W3CDTF">2018-12-07T10:00:09Z</dcterms:modified>
</cp:coreProperties>
</file>