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1" r:id="rId2"/>
  </p:sldMasterIdLst>
  <p:notesMasterIdLst>
    <p:notesMasterId r:id="rId25"/>
  </p:notesMasterIdLst>
  <p:handoutMasterIdLst>
    <p:handoutMasterId r:id="rId26"/>
  </p:handoutMasterIdLst>
  <p:sldIdLst>
    <p:sldId id="415" r:id="rId3"/>
    <p:sldId id="416" r:id="rId4"/>
    <p:sldId id="417" r:id="rId5"/>
    <p:sldId id="418" r:id="rId6"/>
    <p:sldId id="419" r:id="rId7"/>
    <p:sldId id="420" r:id="rId8"/>
    <p:sldId id="436" r:id="rId9"/>
    <p:sldId id="421" r:id="rId10"/>
    <p:sldId id="422" r:id="rId11"/>
    <p:sldId id="423" r:id="rId12"/>
    <p:sldId id="424" r:id="rId13"/>
    <p:sldId id="425" r:id="rId14"/>
    <p:sldId id="427" r:id="rId15"/>
    <p:sldId id="428" r:id="rId16"/>
    <p:sldId id="429" r:id="rId17"/>
    <p:sldId id="430" r:id="rId18"/>
    <p:sldId id="431" r:id="rId19"/>
    <p:sldId id="432" r:id="rId20"/>
    <p:sldId id="433" r:id="rId21"/>
    <p:sldId id="434" r:id="rId22"/>
    <p:sldId id="437" r:id="rId23"/>
    <p:sldId id="435" r:id="rId24"/>
  </p:sldIdLst>
  <p:sldSz cx="9145588" cy="6859588"/>
  <p:notesSz cx="7099300" cy="10234613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accent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300"/>
    <a:srgbClr val="98A2AE"/>
    <a:srgbClr val="8793A1"/>
    <a:srgbClr val="6E7B8B"/>
    <a:srgbClr val="C0C0C0"/>
    <a:srgbClr val="648CC8"/>
    <a:srgbClr val="646EC8"/>
    <a:srgbClr val="6482C8"/>
    <a:srgbClr val="6478C8"/>
    <a:srgbClr val="5A7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2" autoAdjust="0"/>
    <p:restoredTop sz="76686" autoAdjust="0"/>
  </p:normalViewPr>
  <p:slideViewPr>
    <p:cSldViewPr snapToGrid="0">
      <p:cViewPr varScale="1">
        <p:scale>
          <a:sx n="89" d="100"/>
          <a:sy n="89" d="100"/>
        </p:scale>
        <p:origin x="-243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2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5" tIns="47853" rIns="95705" bIns="47853" numCol="1" anchor="t" anchorCtr="0" compatLnSpc="1">
            <a:prstTxWarp prst="textNoShape">
              <a:avLst/>
            </a:prstTxWarp>
          </a:bodyPr>
          <a:lstStyle>
            <a:lvl1pPr algn="l" defTabSz="957263">
              <a:defRPr sz="1200"/>
            </a:lvl1pPr>
          </a:lstStyle>
          <a:p>
            <a:endParaRPr lang="de-DE"/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5" tIns="47853" rIns="95705" bIns="47853" numCol="1" anchor="t" anchorCtr="0" compatLnSpc="1">
            <a:prstTxWarp prst="textNoShape">
              <a:avLst/>
            </a:prstTxWarp>
          </a:bodyPr>
          <a:lstStyle>
            <a:lvl1pPr algn="r" defTabSz="957263">
              <a:defRPr sz="1200"/>
            </a:lvl1pPr>
          </a:lstStyle>
          <a:p>
            <a:endParaRPr lang="de-DE"/>
          </a:p>
        </p:txBody>
      </p:sp>
      <p:sp>
        <p:nvSpPr>
          <p:cNvPr id="380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5" tIns="47853" rIns="95705" bIns="47853" numCol="1" anchor="b" anchorCtr="0" compatLnSpc="1">
            <a:prstTxWarp prst="textNoShape">
              <a:avLst/>
            </a:prstTxWarp>
          </a:bodyPr>
          <a:lstStyle>
            <a:lvl1pPr algn="l" defTabSz="957263">
              <a:defRPr sz="1200"/>
            </a:lvl1pPr>
          </a:lstStyle>
          <a:p>
            <a:endParaRPr lang="de-DE"/>
          </a:p>
        </p:txBody>
      </p:sp>
      <p:sp>
        <p:nvSpPr>
          <p:cNvPr id="380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05" tIns="47853" rIns="95705" bIns="47853" numCol="1" anchor="b" anchorCtr="0" compatLnSpc="1">
            <a:prstTxWarp prst="textNoShape">
              <a:avLst/>
            </a:prstTxWarp>
          </a:bodyPr>
          <a:lstStyle>
            <a:lvl1pPr algn="r" defTabSz="957263">
              <a:defRPr sz="1200"/>
            </a:lvl1pPr>
          </a:lstStyle>
          <a:p>
            <a:fld id="{B89C777E-50F3-4C51-86F0-DC495ED9E91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8628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20" tIns="47861" rIns="95720" bIns="47861" numCol="1" anchor="t" anchorCtr="0" compatLnSpc="1">
            <a:prstTxWarp prst="textNoShape">
              <a:avLst/>
            </a:prstTxWarp>
          </a:bodyPr>
          <a:lstStyle>
            <a:lvl1pPr algn="l" defTabSz="957263">
              <a:defRPr sz="1200"/>
            </a:lvl1pPr>
          </a:lstStyle>
          <a:p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20" tIns="47861" rIns="95720" bIns="47861" numCol="1" anchor="t" anchorCtr="0" compatLnSpc="1">
            <a:prstTxWarp prst="textNoShape">
              <a:avLst/>
            </a:prstTxWarp>
          </a:bodyPr>
          <a:lstStyle>
            <a:lvl1pPr algn="r" defTabSz="957263">
              <a:defRPr sz="1200"/>
            </a:lvl1pPr>
          </a:lstStyle>
          <a:p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9938"/>
            <a:ext cx="5113337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20" tIns="47861" rIns="95720" bIns="478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20" tIns="47861" rIns="95720" bIns="47861" numCol="1" anchor="b" anchorCtr="0" compatLnSpc="1">
            <a:prstTxWarp prst="textNoShape">
              <a:avLst/>
            </a:prstTxWarp>
          </a:bodyPr>
          <a:lstStyle>
            <a:lvl1pPr algn="l" defTabSz="957263">
              <a:defRPr sz="1200"/>
            </a:lvl1pPr>
          </a:lstStyle>
          <a:p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720" tIns="47861" rIns="95720" bIns="47861" numCol="1" anchor="b" anchorCtr="0" compatLnSpc="1">
            <a:prstTxWarp prst="textNoShape">
              <a:avLst/>
            </a:prstTxWarp>
          </a:bodyPr>
          <a:lstStyle>
            <a:lvl1pPr algn="r" defTabSz="957263">
              <a:defRPr sz="1200"/>
            </a:lvl1pPr>
          </a:lstStyle>
          <a:p>
            <a:fld id="{FBF97859-B932-49B7-A024-48BC7A4BAE8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31709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de-DE" dirty="0" smtClean="0"/>
              <a:t>Definition of the name „LBR </a:t>
            </a:r>
            <a:r>
              <a:rPr lang="en-US" altLang="de-DE" dirty="0" err="1" smtClean="0"/>
              <a:t>iiwa</a:t>
            </a:r>
            <a:r>
              <a:rPr lang="en-US" altLang="de-DE" dirty="0" smtClean="0"/>
              <a:t>“:</a:t>
            </a:r>
          </a:p>
          <a:p>
            <a:r>
              <a:rPr lang="en-US" altLang="de-DE" dirty="0" smtClean="0"/>
              <a:t>LBR is the abbreviation for the German word „</a:t>
            </a:r>
            <a:r>
              <a:rPr lang="en-US" altLang="de-DE" dirty="0" err="1" smtClean="0"/>
              <a:t>Leichtbauroboter</a:t>
            </a:r>
            <a:r>
              <a:rPr lang="en-US" altLang="de-DE" dirty="0" smtClean="0"/>
              <a:t>“ (lightweight robot)</a:t>
            </a:r>
          </a:p>
          <a:p>
            <a:endParaRPr lang="en-US" altLang="de-DE" dirty="0" smtClean="0"/>
          </a:p>
          <a:p>
            <a:r>
              <a:rPr lang="en-US" altLang="de-DE" dirty="0" err="1" smtClean="0"/>
              <a:t>Iiwa</a:t>
            </a:r>
            <a:r>
              <a:rPr lang="en-US" altLang="de-DE" dirty="0" smtClean="0"/>
              <a:t> is a acronym which describes the potentials offered by the robot</a:t>
            </a:r>
          </a:p>
          <a:p>
            <a:endParaRPr lang="en-US" altLang="de-DE" dirty="0" smtClean="0"/>
          </a:p>
          <a:p>
            <a:r>
              <a:rPr lang="en-US" altLang="de-DE" dirty="0" smtClean="0"/>
              <a:t>Intelligent </a:t>
            </a:r>
            <a:r>
              <a:rPr lang="en-US" altLang="de-DE" dirty="0" smtClean="0">
                <a:sym typeface="Wingdings" pitchFamily="2" charset="2"/>
              </a:rPr>
              <a:t> sensitive assembly processes</a:t>
            </a:r>
          </a:p>
          <a:p>
            <a:r>
              <a:rPr lang="en-US" altLang="de-DE" dirty="0" smtClean="0">
                <a:sym typeface="Wingdings" pitchFamily="2" charset="2"/>
              </a:rPr>
              <a:t>Industrial  quality for industrial use</a:t>
            </a:r>
          </a:p>
          <a:p>
            <a:r>
              <a:rPr lang="en-US" altLang="de-DE" dirty="0" smtClean="0">
                <a:sym typeface="Wingdings" pitchFamily="2" charset="2"/>
              </a:rPr>
              <a:t>Work assistant  human-robot-collaboration</a:t>
            </a:r>
            <a:endParaRPr lang="en-US" altLang="de-DE" dirty="0" smtClean="0"/>
          </a:p>
        </p:txBody>
      </p:sp>
      <p:sp>
        <p:nvSpPr>
          <p:cNvPr id="3584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8A4AA7-A20C-4E68-8647-0F58C07EF786}" type="slidenum">
              <a:rPr lang="de-DE" altLang="de-DE" smtClean="0"/>
              <a:pPr eaLnBrk="1" hangingPunct="1">
                <a:spcBef>
                  <a:spcPct val="0"/>
                </a:spcBef>
              </a:pPr>
              <a:t>3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Mobility is achieved by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Low weight of 23.9 kg / 29.9 kg due to the use of aluminum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Design with a smooth outline</a:t>
            </a:r>
          </a:p>
          <a:p>
            <a:pPr marL="171450" indent="-171450">
              <a:buFontTx/>
              <a:buChar char="-"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Robot can be used on different assembly lines</a:t>
            </a:r>
          </a:p>
          <a:p>
            <a:pPr>
              <a:defRPr/>
            </a:pPr>
            <a:r>
              <a:rPr lang="en-US" dirty="0" smtClean="0"/>
              <a:t>Only 4 screws are necessary to fix the robot on its workplace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err="1" smtClean="0"/>
              <a:t>Realisation</a:t>
            </a:r>
            <a:r>
              <a:rPr lang="en-US" dirty="0" smtClean="0"/>
              <a:t> of mobile platform due to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Use of batteries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Fenceless operation with HRC mechanism</a:t>
            </a:r>
            <a:endParaRPr lang="en-US" dirty="0"/>
          </a:p>
        </p:txBody>
      </p:sp>
      <p:sp>
        <p:nvSpPr>
          <p:cNvPr id="4403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59C4E6-FA16-4A04-9B33-38A2A797E092}" type="slidenum">
              <a:rPr lang="de-DE" altLang="de-DE" smtClean="0"/>
              <a:pPr eaLnBrk="1" hangingPunct="1">
                <a:spcBef>
                  <a:spcPct val="0"/>
                </a:spcBef>
              </a:pPr>
              <a:t>12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3FE284-98F2-4242-995C-F32BD521B328}" type="slidenum">
              <a:rPr lang="de-DE" altLang="de-DE" smtClean="0"/>
              <a:pPr eaLnBrk="1" hangingPunct="1">
                <a:spcBef>
                  <a:spcPct val="0"/>
                </a:spcBef>
              </a:pPr>
              <a:t>13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71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F95700-2CE3-427D-A345-6C4D70000330}" type="slidenum">
              <a:rPr lang="de-DE" altLang="de-DE" smtClean="0"/>
              <a:pPr eaLnBrk="1" hangingPunct="1">
                <a:spcBef>
                  <a:spcPct val="0"/>
                </a:spcBef>
              </a:pPr>
              <a:t>14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  <p:sp>
        <p:nvSpPr>
          <p:cNvPr id="481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9BBE73-2FEF-45EB-A950-6F662C7A8712}" type="slidenum">
              <a:rPr lang="de-DE" altLang="de-DE" smtClean="0"/>
              <a:pPr eaLnBrk="1" hangingPunct="1">
                <a:spcBef>
                  <a:spcPct val="0"/>
                </a:spcBef>
              </a:pPr>
              <a:t>15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de-DE" dirty="0" smtClean="0"/>
              <a:t>Slide gives an </a:t>
            </a:r>
            <a:r>
              <a:rPr lang="en-US" altLang="de-DE" dirty="0" err="1" smtClean="0"/>
              <a:t>overvies</a:t>
            </a:r>
            <a:r>
              <a:rPr lang="en-US" altLang="de-DE" dirty="0" smtClean="0"/>
              <a:t> of the features and possibilities offered by the </a:t>
            </a:r>
            <a:r>
              <a:rPr lang="en-US" altLang="de-DE" dirty="0" err="1" smtClean="0"/>
              <a:t>iiwa</a:t>
            </a:r>
            <a:r>
              <a:rPr lang="en-US" altLang="de-DE" dirty="0" smtClean="0"/>
              <a:t>.</a:t>
            </a:r>
          </a:p>
          <a:p>
            <a:endParaRPr lang="en-US" altLang="de-DE" dirty="0" smtClean="0"/>
          </a:p>
          <a:p>
            <a:r>
              <a:rPr lang="en-US" altLang="de-DE" dirty="0" smtClean="0"/>
              <a:t>Features are explained in the following presentation.</a:t>
            </a:r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EAC227-5587-4BDB-869A-17D512A5399E}" type="slidenum">
              <a:rPr lang="de-DE" altLang="de-DE" smtClean="0"/>
              <a:pPr eaLnBrk="1" hangingPunct="1">
                <a:spcBef>
                  <a:spcPct val="0"/>
                </a:spcBef>
              </a:pPr>
              <a:t>4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de-DE" dirty="0" smtClean="0"/>
              <a:t>Compliance mode offers to </a:t>
            </a:r>
            <a:r>
              <a:rPr lang="en-US" altLang="de-DE" dirty="0" err="1" smtClean="0"/>
              <a:t>possibilites</a:t>
            </a:r>
            <a:r>
              <a:rPr lang="en-US" altLang="de-DE" dirty="0" smtClean="0"/>
              <a:t> for the </a:t>
            </a:r>
            <a:r>
              <a:rPr lang="en-US" altLang="de-DE" dirty="0" err="1" smtClean="0"/>
              <a:t>iiwa</a:t>
            </a:r>
            <a:r>
              <a:rPr lang="en-US" altLang="de-DE" dirty="0" smtClean="0"/>
              <a:t>.</a:t>
            </a:r>
          </a:p>
          <a:p>
            <a:endParaRPr lang="en-US" altLang="de-DE" dirty="0" smtClean="0"/>
          </a:p>
          <a:p>
            <a:r>
              <a:rPr lang="en-US" altLang="de-DE" dirty="0" smtClean="0"/>
              <a:t>Active use for sensitive assembly processes</a:t>
            </a:r>
          </a:p>
          <a:p>
            <a:r>
              <a:rPr lang="en-US" altLang="de-DE" dirty="0" smtClean="0"/>
              <a:t>Passive use for the protection of the environment and the robot itself</a:t>
            </a:r>
          </a:p>
          <a:p>
            <a:endParaRPr lang="en-US" altLang="de-DE" dirty="0" smtClean="0"/>
          </a:p>
          <a:p>
            <a:r>
              <a:rPr lang="en-US" altLang="de-DE" dirty="0" smtClean="0"/>
              <a:t>Kinematic acts like a spring</a:t>
            </a:r>
          </a:p>
          <a:p>
            <a:r>
              <a:rPr lang="en-US" altLang="de-DE" dirty="0" smtClean="0"/>
              <a:t>Spring constant can be programmed for single joints or for the </a:t>
            </a:r>
            <a:r>
              <a:rPr lang="en-US" altLang="de-DE" dirty="0" err="1" smtClean="0"/>
              <a:t>cartesian</a:t>
            </a:r>
            <a:r>
              <a:rPr lang="en-US" altLang="de-DE" dirty="0" smtClean="0"/>
              <a:t> system</a:t>
            </a:r>
          </a:p>
          <a:p>
            <a:endParaRPr lang="en-US" altLang="de-DE" dirty="0" smtClean="0"/>
          </a:p>
          <a:p>
            <a:r>
              <a:rPr lang="en-US" altLang="de-DE" dirty="0" smtClean="0"/>
              <a:t>The TCP always returns to its origin</a:t>
            </a:r>
          </a:p>
        </p:txBody>
      </p:sp>
      <p:sp>
        <p:nvSpPr>
          <p:cNvPr id="3789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E80F76-E1F0-40D7-A803-60214A6087EC}" type="slidenum">
              <a:rPr lang="de-DE" altLang="de-DE" smtClean="0"/>
              <a:pPr eaLnBrk="1" hangingPunct="1">
                <a:spcBef>
                  <a:spcPct val="0"/>
                </a:spcBef>
              </a:pPr>
              <a:t>5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err="1" smtClean="0"/>
              <a:t>Iiwa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weightless</a:t>
            </a:r>
            <a:r>
              <a:rPr lang="de-DE" dirty="0" smtClean="0"/>
              <a:t>.</a:t>
            </a:r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r>
              <a:rPr lang="en-US" dirty="0" smtClean="0"/>
              <a:t>Mode is called “gravity compensation”</a:t>
            </a:r>
          </a:p>
          <a:p>
            <a:pPr>
              <a:defRPr/>
            </a:pPr>
            <a:r>
              <a:rPr lang="en-US" dirty="0" smtClean="0"/>
              <a:t>LBR </a:t>
            </a:r>
            <a:r>
              <a:rPr lang="en-US" dirty="0" err="1" smtClean="0"/>
              <a:t>iiwa</a:t>
            </a:r>
            <a:r>
              <a:rPr lang="en-US" dirty="0" smtClean="0"/>
              <a:t> eliminates the external forces impacting the kinematic. </a:t>
            </a:r>
            <a:r>
              <a:rPr lang="en-US" dirty="0" smtClean="0">
                <a:sym typeface="Wingdings" panose="05000000000000000000" pitchFamily="2" charset="2"/>
              </a:rPr>
              <a:t> Robot can  be places in a user-defined position and stays there.</a:t>
            </a:r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FF283A-6B88-49F1-91C6-06F0A05E5017}" type="slidenum">
              <a:rPr lang="de-DE" altLang="de-DE" smtClean="0"/>
              <a:pPr eaLnBrk="1" hangingPunct="1">
                <a:spcBef>
                  <a:spcPct val="0"/>
                </a:spcBef>
              </a:pPr>
              <a:t>6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Iiwa</a:t>
            </a:r>
            <a:r>
              <a:rPr lang="en-US" dirty="0" smtClean="0"/>
              <a:t> offers the easiest way to teach and program a robot system.</a:t>
            </a:r>
          </a:p>
          <a:p>
            <a:pPr>
              <a:defRPr/>
            </a:pPr>
            <a:r>
              <a:rPr lang="en-US" dirty="0" smtClean="0"/>
              <a:t>The user demonstrates the motion by guiding the robot and afterwards the robot copies the motion</a:t>
            </a:r>
          </a:p>
          <a:p>
            <a:pPr>
              <a:defRPr/>
            </a:pPr>
            <a:endParaRPr lang="de-DE" dirty="0" smtClean="0">
              <a:sym typeface="Wingdings" panose="05000000000000000000" pitchFamily="2" charset="2"/>
            </a:endParaRPr>
          </a:p>
          <a:p>
            <a:pPr>
              <a:defRPr/>
            </a:pPr>
            <a:r>
              <a:rPr lang="en-US" dirty="0" smtClean="0">
                <a:sym typeface="Wingdings" panose="05000000000000000000" pitchFamily="2" charset="2"/>
              </a:rPr>
              <a:t>Two ways of programing the system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 smtClean="0">
                <a:sym typeface="Wingdings" panose="05000000000000000000" pitchFamily="2" charset="2"/>
              </a:rPr>
              <a:t>Teaching the coordinates of the positions and connection these points with robot motions (PTP, LIN, CIRC)</a:t>
            </a:r>
          </a:p>
          <a:p>
            <a:pPr marL="228600" indent="-228600">
              <a:buFontTx/>
              <a:buAutoNum type="arabicPeriod"/>
              <a:defRPr/>
            </a:pPr>
            <a:r>
              <a:rPr lang="en-US" dirty="0" smtClean="0">
                <a:sym typeface="Wingdings" panose="05000000000000000000" pitchFamily="2" charset="2"/>
              </a:rPr>
              <a:t>Teaching the path of the motion, which is replayed by the robot afterwards</a:t>
            </a:r>
            <a:endParaRPr lang="en-US" dirty="0"/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FF283A-6B88-49F1-91C6-06F0A05E5017}" type="slidenum">
              <a:rPr lang="de-DE" altLang="de-DE" smtClean="0"/>
              <a:pPr eaLnBrk="1" hangingPunct="1">
                <a:spcBef>
                  <a:spcPct val="0"/>
                </a:spcBef>
              </a:pPr>
              <a:t>7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Iiwa</a:t>
            </a:r>
            <a:r>
              <a:rPr lang="en-US" dirty="0" smtClean="0"/>
              <a:t> implements 7 axes, one more in contrast to industrial robots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LBR is designed like the human arm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A2 is comparable to the shoulder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A4 is </a:t>
            </a:r>
            <a:r>
              <a:rPr lang="en-US" dirty="0" err="1" smtClean="0"/>
              <a:t>comperanle</a:t>
            </a:r>
            <a:r>
              <a:rPr lang="en-US" dirty="0" smtClean="0"/>
              <a:t> to the elbow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A6/A7 is comparable to the wrist</a:t>
            </a:r>
          </a:p>
          <a:p>
            <a:pPr marL="171450" indent="-171450">
              <a:buFontTx/>
              <a:buChar char="-"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Redundancy offers the possibility to reach points on different </a:t>
            </a:r>
            <a:r>
              <a:rPr lang="en-US" dirty="0" err="1" smtClean="0"/>
              <a:t>pathes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Scenario:</a:t>
            </a:r>
          </a:p>
          <a:p>
            <a:pPr>
              <a:defRPr/>
            </a:pPr>
            <a:r>
              <a:rPr lang="en-US" dirty="0" smtClean="0"/>
              <a:t>LBR is fixing a component and the worker must place a weld seam. Worker must change its workspace to place another weld seam on the same object. Worker can move the kinematic due to its redundancy without moving the fixed component.</a:t>
            </a:r>
          </a:p>
        </p:txBody>
      </p:sp>
      <p:sp>
        <p:nvSpPr>
          <p:cNvPr id="3994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7A557E-792D-4DBD-B0D8-64151D265236}" type="slidenum">
              <a:rPr lang="de-DE" altLang="de-DE" smtClean="0"/>
              <a:pPr eaLnBrk="1" hangingPunct="1">
                <a:spcBef>
                  <a:spcPct val="0"/>
                </a:spcBef>
              </a:pPr>
              <a:t>8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de-DE" dirty="0" smtClean="0"/>
              <a:t>Sensitive assembly processes are no problem for the LBR </a:t>
            </a:r>
            <a:r>
              <a:rPr lang="en-US" altLang="de-DE" dirty="0" err="1" smtClean="0"/>
              <a:t>iiwa</a:t>
            </a:r>
            <a:endParaRPr lang="en-US" altLang="de-DE" dirty="0" smtClean="0"/>
          </a:p>
          <a:p>
            <a:r>
              <a:rPr lang="en-US" altLang="de-DE" dirty="0" smtClean="0"/>
              <a:t>The torque sensors are placed on the output of each joint drive system. The actual external force is measured, without the influence of the gearbox or the drive.</a:t>
            </a:r>
          </a:p>
          <a:p>
            <a:endParaRPr lang="en-US" altLang="de-DE" dirty="0" smtClean="0"/>
          </a:p>
          <a:p>
            <a:r>
              <a:rPr lang="en-US" altLang="de-DE" dirty="0" smtClean="0"/>
              <a:t>Using the sensors allows assembly processes with force conditions like sine waves or desired forces.</a:t>
            </a:r>
          </a:p>
          <a:p>
            <a:endParaRPr lang="en-US" altLang="de-DE" dirty="0" smtClean="0"/>
          </a:p>
          <a:p>
            <a:r>
              <a:rPr lang="en-US" altLang="de-DE" dirty="0" smtClean="0"/>
              <a:t>Simplifies the construction of the tools, because the systems offers and integrates the intelligence.</a:t>
            </a:r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18C82B-7FD4-4EDE-9A88-BDC0B5B64DED}" type="slidenum">
              <a:rPr lang="de-DE" altLang="de-DE" smtClean="0"/>
              <a:pPr eaLnBrk="1" hangingPunct="1">
                <a:spcBef>
                  <a:spcPct val="0"/>
                </a:spcBef>
              </a:pPr>
              <a:t>9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8A10962-79D7-4F20-93B5-B48F8B7D9F71}" type="slidenum">
              <a:rPr lang="de-DE" altLang="de-DE" smtClean="0"/>
              <a:pPr eaLnBrk="1" hangingPunct="1">
                <a:spcBef>
                  <a:spcPct val="0"/>
                </a:spcBef>
              </a:pPr>
              <a:t>10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Safety features are integrated in the robot and the controller</a:t>
            </a:r>
          </a:p>
          <a:p>
            <a:pPr>
              <a:defRPr/>
            </a:pPr>
            <a:r>
              <a:rPr lang="en-US" dirty="0" smtClean="0"/>
              <a:t>Enables the robot to be placed in the environment of the human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KUKA offers a configurable safety controller, which allows the user to </a:t>
            </a:r>
            <a:r>
              <a:rPr lang="en-US" dirty="0" err="1" smtClean="0"/>
              <a:t>realise</a:t>
            </a:r>
            <a:r>
              <a:rPr lang="en-US" dirty="0" smtClean="0"/>
              <a:t> HRC applications according to valid international norms (ISO 10218-1:2011)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Critical components are monitored according to ISO 13849 (PL d, Kat 3)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Velocity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Workspace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Collision detection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Limitation of forces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Tool recognition</a:t>
            </a:r>
          </a:p>
          <a:p>
            <a:pPr marL="171450" indent="-171450">
              <a:buFontTx/>
              <a:buChar char="-"/>
              <a:defRPr/>
            </a:pPr>
            <a:r>
              <a:rPr lang="en-US" dirty="0" smtClean="0"/>
              <a:t>Switching between safety states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HRC applications must always be accessed with a risk management procedure by the system integrator!</a:t>
            </a:r>
            <a:endParaRPr lang="en-US" dirty="0"/>
          </a:p>
        </p:txBody>
      </p:sp>
      <p:sp>
        <p:nvSpPr>
          <p:cNvPr id="430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4B4D0E-342A-4FD8-913B-82ECCC1DDD13}" type="slidenum">
              <a:rPr lang="de-DE" altLang="de-DE" smtClean="0"/>
              <a:pPr eaLnBrk="1" hangingPunct="1">
                <a:spcBef>
                  <a:spcPct val="0"/>
                </a:spcBef>
              </a:pPr>
              <a:t>11</a:t>
            </a:fld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3988" cy="147161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7788"/>
            <a:ext cx="640238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7696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31188" cy="45275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4368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0988" y="274638"/>
            <a:ext cx="2057400" cy="5853112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1388" cy="5853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51346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66838" y="3598863"/>
            <a:ext cx="7310437" cy="381000"/>
          </a:xfrm>
        </p:spPr>
        <p:txBody>
          <a:bodyPr anchor="t"/>
          <a:lstStyle>
            <a:lvl1pPr>
              <a:defRPr sz="20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549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7788" y="4230688"/>
            <a:ext cx="7329487" cy="1752600"/>
          </a:xfrm>
        </p:spPr>
        <p:txBody>
          <a:bodyPr lIns="0" tIns="0" rIns="0" bIns="0"/>
          <a:lstStyle>
            <a:lvl1pPr>
              <a:buClr>
                <a:schemeClr val="accent1"/>
              </a:buClr>
              <a:defRPr sz="160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549892" name="Line 4"/>
          <p:cNvSpPr>
            <a:spLocks noChangeShapeType="1"/>
          </p:cNvSpPr>
          <p:nvPr/>
        </p:nvSpPr>
        <p:spPr bwMode="auto">
          <a:xfrm>
            <a:off x="0" y="6426200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549901" name="Group 13"/>
          <p:cNvGrpSpPr>
            <a:grpSpLocks/>
          </p:cNvGrpSpPr>
          <p:nvPr/>
        </p:nvGrpSpPr>
        <p:grpSpPr bwMode="auto">
          <a:xfrm>
            <a:off x="6805613" y="6645275"/>
            <a:ext cx="2339975" cy="215900"/>
            <a:chOff x="4287" y="4186"/>
            <a:chExt cx="1474" cy="136"/>
          </a:xfrm>
        </p:grpSpPr>
        <p:sp>
          <p:nvSpPr>
            <p:cNvPr id="549894" name="Rectangle 6"/>
            <p:cNvSpPr>
              <a:spLocks noChangeArrowheads="1"/>
            </p:cNvSpPr>
            <p:nvPr/>
          </p:nvSpPr>
          <p:spPr bwMode="auto">
            <a:xfrm>
              <a:off x="4559" y="4186"/>
              <a:ext cx="1202" cy="13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49895" name="Rectangle 7"/>
            <p:cNvSpPr>
              <a:spLocks noChangeArrowheads="1"/>
            </p:cNvSpPr>
            <p:nvPr/>
          </p:nvSpPr>
          <p:spPr bwMode="auto">
            <a:xfrm>
              <a:off x="4287" y="4186"/>
              <a:ext cx="136" cy="1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549896" name="Line 8"/>
          <p:cNvSpPr>
            <a:spLocks noChangeShapeType="1"/>
          </p:cNvSpPr>
          <p:nvPr/>
        </p:nvSpPr>
        <p:spPr bwMode="auto">
          <a:xfrm>
            <a:off x="1588" y="909638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49897" name="Picture 9" descr="KUKA_rgb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358775"/>
            <a:ext cx="1619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6624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8488"/>
            <a:ext cx="77739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3987" cy="15017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9416197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6675" y="1333500"/>
            <a:ext cx="4465638" cy="5014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4713" y="1333500"/>
            <a:ext cx="4465637" cy="5014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3802535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2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661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6613" y="2174875"/>
            <a:ext cx="4041775" cy="3952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196660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4361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799260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3338" cy="58547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2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54799929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31188" cy="4527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37589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2188"/>
            <a:ext cx="5487987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7987" cy="4116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8925"/>
            <a:ext cx="5487987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96729286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4356392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80225" y="946150"/>
            <a:ext cx="2270125" cy="54022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6675" y="946150"/>
            <a:ext cx="6661150" cy="540226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524625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_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914400"/>
            <a:ext cx="9145588" cy="5504400"/>
          </a:xfrm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6" name="Titel 7"/>
          <p:cNvSpPr>
            <a:spLocks noGrp="1"/>
          </p:cNvSpPr>
          <p:nvPr>
            <p:ph type="ctrTitle"/>
          </p:nvPr>
        </p:nvSpPr>
        <p:spPr>
          <a:xfrm>
            <a:off x="657225" y="4510800"/>
            <a:ext cx="6660000" cy="586800"/>
          </a:xfrm>
          <a:prstGeom prst="rect">
            <a:avLst/>
          </a:prstGeom>
          <a:solidFill>
            <a:schemeClr val="accent3"/>
          </a:solidFill>
        </p:spPr>
        <p:txBody>
          <a:bodyPr lIns="144000" tIns="0" rIns="144000" bIns="0" anchor="b">
            <a:spAutoFit/>
          </a:bodyPr>
          <a:lstStyle>
            <a:lvl1pPr>
              <a:lnSpc>
                <a:spcPts val="46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900113" y="6692900"/>
            <a:ext cx="1939925" cy="269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KUKA Roboter GmbH | 21.03.2014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287338" y="6502400"/>
            <a:ext cx="2897187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 der Präsentation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287338" y="6692900"/>
            <a:ext cx="612775" cy="1762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DE | S. </a:t>
            </a:r>
            <a:fld id="{AC67F33E-3998-4F6E-A17A-194EDE53FCD6}" type="slidenum">
              <a:rPr lang="de-DE"/>
              <a:pPr>
                <a:defRPr/>
              </a:pPr>
              <a:t>‹Nr.›</a:t>
            </a:fld>
            <a:r>
              <a:rPr lang="de-DE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1209777159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ine_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0" y="1274400"/>
            <a:ext cx="9145588" cy="5144400"/>
          </a:xfrm>
        </p:spPr>
        <p:txBody>
          <a:bodyPr/>
          <a:lstStyle>
            <a:lvl1pPr marL="180975" indent="0">
              <a:buNone/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7"/>
          </p:nvPr>
        </p:nvSpPr>
        <p:spPr>
          <a:xfrm>
            <a:off x="657225" y="1274400"/>
            <a:ext cx="6579866" cy="5144400"/>
          </a:xfrm>
          <a:noFill/>
        </p:spPr>
        <p:txBody>
          <a:bodyPr lIns="0" tIns="864000" rIns="108000" bIns="180000"/>
          <a:lstStyle>
            <a:lvl1pPr marL="0" indent="0">
              <a:lnSpc>
                <a:spcPts val="2200"/>
              </a:lnSpc>
              <a:spcBef>
                <a:spcPts val="500"/>
              </a:spcBef>
              <a:buNone/>
              <a:tabLst/>
              <a:defRPr sz="1600" baseline="0">
                <a:solidFill>
                  <a:schemeClr val="tx1"/>
                </a:solidFill>
              </a:defRPr>
            </a:lvl1pPr>
            <a:lvl2pPr marL="180975" indent="-180975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8"/>
          </p:nvPr>
        </p:nvSpPr>
        <p:spPr>
          <a:xfrm>
            <a:off x="1763713" y="6692900"/>
            <a:ext cx="1939925" cy="269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DE | F&amp;E | Dr. Albrecht Hoene | 14.01.2014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9"/>
          </p:nvPr>
        </p:nvSpPr>
        <p:spPr>
          <a:xfrm>
            <a:off x="287338" y="6502400"/>
            <a:ext cx="2897187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Status LBR</a:t>
            </a: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20"/>
          </p:nvPr>
        </p:nvSpPr>
        <p:spPr>
          <a:xfrm>
            <a:off x="287338" y="6692900"/>
            <a:ext cx="1476375" cy="2651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KUKA Laboratories GmbH | S. </a:t>
            </a:r>
            <a:fld id="{09D8ECAC-0584-4A2E-AD80-65B3D570B066}" type="slidenum">
              <a:rPr lang="de-DE"/>
              <a:pPr>
                <a:defRPr/>
              </a:pPr>
              <a:t>‹Nr.›</a:t>
            </a:fld>
            <a:r>
              <a:rPr lang="de-DE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528338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8488"/>
            <a:ext cx="7773987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3987" cy="15017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889076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75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40188" cy="45275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56368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28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6613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6613" y="2174875"/>
            <a:ext cx="4041775" cy="39528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6348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1188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5014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6922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3338" cy="5854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793402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2188"/>
            <a:ext cx="5487987" cy="5667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7987" cy="4116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8925"/>
            <a:ext cx="5487987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371847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://www.kuka.biz/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27000" r="-1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60" name="Picture 12" descr="KUKA_rgb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2635250"/>
            <a:ext cx="719772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9pPr>
    </p:titleStyle>
    <p:bodyStyle>
      <a:lvl1pPr marL="182563" indent="-182563" algn="l" rtl="0" eaLnBrk="1" fontAlgn="base" hangingPunct="1">
        <a:spcBef>
          <a:spcPct val="30000"/>
        </a:spcBef>
        <a:spcAft>
          <a:spcPct val="0"/>
        </a:spcAft>
        <a:buClr>
          <a:srgbClr val="FF7300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31813" indent="-169863" algn="l" rtl="0" eaLnBrk="1" fontAlgn="base" hangingPunct="1">
        <a:spcBef>
          <a:spcPct val="30000"/>
        </a:spcBef>
        <a:spcAft>
          <a:spcPct val="0"/>
        </a:spcAft>
        <a:buClr>
          <a:srgbClr val="FF7300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901700" indent="-182563" algn="l" rtl="0" eaLnBrk="1" fontAlgn="base" hangingPunct="1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2154238" indent="-3603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-"/>
        <a:defRPr sz="1200">
          <a:solidFill>
            <a:schemeClr val="tx1"/>
          </a:solidFill>
          <a:latin typeface="+mn-lt"/>
        </a:defRPr>
      </a:lvl4pPr>
      <a:lvl5pPr marL="3227388" indent="-179388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3684588" indent="-179388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4141788" indent="-179388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4598988" indent="-179388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5056188" indent="-179388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27000" r="-1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Text Box 2">
            <a:hlinkClick r:id="rId16"/>
          </p:cNvPr>
          <p:cNvSpPr txBox="1">
            <a:spLocks noChangeArrowheads="1"/>
          </p:cNvSpPr>
          <p:nvPr/>
        </p:nvSpPr>
        <p:spPr bwMode="auto">
          <a:xfrm>
            <a:off x="4260850" y="6648450"/>
            <a:ext cx="947375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de-DE" sz="700" dirty="0" smtClean="0">
                <a:solidFill>
                  <a:schemeClr val="accent1"/>
                </a:solidFill>
              </a:rPr>
              <a:t>www.kuka-robotics.com</a:t>
            </a:r>
            <a:endParaRPr lang="de-DE" sz="700" dirty="0">
              <a:solidFill>
                <a:schemeClr val="accent1"/>
              </a:solidFill>
            </a:endParaRPr>
          </a:p>
        </p:txBody>
      </p:sp>
      <p:sp>
        <p:nvSpPr>
          <p:cNvPr id="54886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7975" y="946150"/>
            <a:ext cx="8677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Folientitel - 18pt fett</a:t>
            </a:r>
          </a:p>
        </p:txBody>
      </p:sp>
      <p:sp>
        <p:nvSpPr>
          <p:cNvPr id="54886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" y="1333500"/>
            <a:ext cx="9083675" cy="501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37600" tIns="158400" rIns="237600" bIns="1584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Erste Ebene 18pt</a:t>
            </a:r>
          </a:p>
          <a:p>
            <a:pPr lvl="1"/>
            <a:r>
              <a:rPr lang="de-DE" smtClean="0"/>
              <a:t>Zweite Ebene 16pt</a:t>
            </a:r>
          </a:p>
          <a:p>
            <a:pPr lvl="2"/>
            <a:r>
              <a:rPr lang="de-DE" smtClean="0"/>
              <a:t>Dritte Ebene 14pt</a:t>
            </a:r>
          </a:p>
        </p:txBody>
      </p:sp>
      <p:sp>
        <p:nvSpPr>
          <p:cNvPr id="548873" name="Rectangle 9"/>
          <p:cNvSpPr>
            <a:spLocks noChangeArrowheads="1"/>
          </p:cNvSpPr>
          <p:nvPr/>
        </p:nvSpPr>
        <p:spPr bwMode="auto">
          <a:xfrm>
            <a:off x="320675" y="6494463"/>
            <a:ext cx="28956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/>
            <a:r>
              <a:rPr lang="de-DE" sz="1000" b="1" dirty="0" smtClean="0"/>
              <a:t>LBR </a:t>
            </a:r>
            <a:r>
              <a:rPr lang="de-DE" sz="1000" b="1" dirty="0" err="1" smtClean="0"/>
              <a:t>iiwa</a:t>
            </a:r>
            <a:r>
              <a:rPr lang="de-DE" sz="1000" b="1" dirty="0" smtClean="0"/>
              <a:t>.</a:t>
            </a:r>
            <a:r>
              <a:rPr lang="de-DE" sz="1000" b="1" baseline="0" dirty="0" smtClean="0"/>
              <a:t> ii </a:t>
            </a:r>
            <a:r>
              <a:rPr lang="de-DE" sz="1000" b="1" baseline="0" dirty="0" err="1" smtClean="0"/>
              <a:t>feel</a:t>
            </a:r>
            <a:r>
              <a:rPr lang="de-DE" sz="1000" b="1" baseline="0" dirty="0" smtClean="0"/>
              <a:t> </a:t>
            </a:r>
            <a:r>
              <a:rPr lang="de-DE" sz="1000" b="1" baseline="0" dirty="0" err="1" smtClean="0"/>
              <a:t>you</a:t>
            </a:r>
            <a:endParaRPr lang="de-DE" sz="1200" b="1" dirty="0"/>
          </a:p>
          <a:p>
            <a:pPr algn="l"/>
            <a:r>
              <a:rPr lang="de-DE" sz="700" dirty="0">
                <a:solidFill>
                  <a:srgbClr val="000000"/>
                </a:solidFill>
              </a:rPr>
              <a:t>KUKA </a:t>
            </a:r>
            <a:r>
              <a:rPr lang="de-DE" sz="700" dirty="0" smtClean="0">
                <a:solidFill>
                  <a:srgbClr val="000000"/>
                </a:solidFill>
              </a:rPr>
              <a:t>Roboter</a:t>
            </a:r>
            <a:r>
              <a:rPr lang="de-DE" sz="700" baseline="0" dirty="0" smtClean="0">
                <a:solidFill>
                  <a:srgbClr val="000000"/>
                </a:solidFill>
              </a:rPr>
              <a:t> GmbH </a:t>
            </a:r>
            <a:r>
              <a:rPr lang="de-DE" sz="700" dirty="0" smtClean="0">
                <a:solidFill>
                  <a:srgbClr val="FF7300"/>
                </a:solidFill>
              </a:rPr>
              <a:t>|</a:t>
            </a:r>
            <a:r>
              <a:rPr lang="de-DE" sz="700" baseline="0" dirty="0" smtClean="0">
                <a:solidFill>
                  <a:srgbClr val="FF7300"/>
                </a:solidFill>
              </a:rPr>
              <a:t> </a:t>
            </a:r>
            <a:r>
              <a:rPr lang="de-DE" sz="700" dirty="0" smtClean="0">
                <a:solidFill>
                  <a:srgbClr val="000000"/>
                </a:solidFill>
              </a:rPr>
              <a:t>24.09.2014 </a:t>
            </a:r>
            <a:r>
              <a:rPr lang="de-DE" sz="700" dirty="0">
                <a:solidFill>
                  <a:srgbClr val="FF7300"/>
                </a:solidFill>
              </a:rPr>
              <a:t>| </a:t>
            </a:r>
            <a:r>
              <a:rPr lang="de-DE" sz="700" dirty="0">
                <a:solidFill>
                  <a:srgbClr val="000000"/>
                </a:solidFill>
              </a:rPr>
              <a:t>Seite </a:t>
            </a:r>
            <a:fld id="{59D89673-8768-41D0-B2BC-596F56438FE6}" type="slidenum">
              <a:rPr lang="de-DE" sz="700">
                <a:solidFill>
                  <a:srgbClr val="000000"/>
                </a:solidFill>
              </a:rPr>
              <a:pPr algn="l"/>
              <a:t>‹Nr.›</a:t>
            </a:fld>
            <a:endParaRPr lang="de-DE" sz="700" dirty="0">
              <a:solidFill>
                <a:srgbClr val="000000"/>
              </a:solidFill>
            </a:endParaRPr>
          </a:p>
        </p:txBody>
      </p:sp>
      <p:sp>
        <p:nvSpPr>
          <p:cNvPr id="548874" name="Line 10"/>
          <p:cNvSpPr>
            <a:spLocks noChangeShapeType="1"/>
          </p:cNvSpPr>
          <p:nvPr/>
        </p:nvSpPr>
        <p:spPr bwMode="auto">
          <a:xfrm>
            <a:off x="1588" y="909638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8875" name="Line 11"/>
          <p:cNvSpPr>
            <a:spLocks noChangeShapeType="1"/>
          </p:cNvSpPr>
          <p:nvPr/>
        </p:nvSpPr>
        <p:spPr bwMode="auto">
          <a:xfrm>
            <a:off x="0" y="1270000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48888" name="Line 24"/>
          <p:cNvSpPr>
            <a:spLocks noChangeShapeType="1"/>
          </p:cNvSpPr>
          <p:nvPr/>
        </p:nvSpPr>
        <p:spPr bwMode="auto">
          <a:xfrm>
            <a:off x="19050" y="6426200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548889" name="Group 25"/>
          <p:cNvGrpSpPr>
            <a:grpSpLocks/>
          </p:cNvGrpSpPr>
          <p:nvPr/>
        </p:nvGrpSpPr>
        <p:grpSpPr bwMode="auto">
          <a:xfrm>
            <a:off x="6805613" y="6645275"/>
            <a:ext cx="2339975" cy="215900"/>
            <a:chOff x="4287" y="4186"/>
            <a:chExt cx="1474" cy="136"/>
          </a:xfrm>
        </p:grpSpPr>
        <p:sp>
          <p:nvSpPr>
            <p:cNvPr id="548890" name="Rectangle 26"/>
            <p:cNvSpPr>
              <a:spLocks noChangeArrowheads="1"/>
            </p:cNvSpPr>
            <p:nvPr/>
          </p:nvSpPr>
          <p:spPr bwMode="auto">
            <a:xfrm>
              <a:off x="4559" y="4186"/>
              <a:ext cx="1202" cy="13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48891" name="Rectangle 27"/>
            <p:cNvSpPr>
              <a:spLocks noChangeArrowheads="1"/>
            </p:cNvSpPr>
            <p:nvPr/>
          </p:nvSpPr>
          <p:spPr bwMode="auto">
            <a:xfrm>
              <a:off x="4287" y="4186"/>
              <a:ext cx="136" cy="1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548892" name="Picture 28" descr="KUKA_rgb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358775"/>
            <a:ext cx="1619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9pPr>
    </p:titleStyle>
    <p:bodyStyle>
      <a:lvl1pPr marL="182563" indent="-182563" algn="l" rtl="0" fontAlgn="base">
        <a:spcBef>
          <a:spcPct val="30000"/>
        </a:spcBef>
        <a:spcAft>
          <a:spcPct val="0"/>
        </a:spcAft>
        <a:buClr>
          <a:srgbClr val="FF7300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31813" indent="-169863" algn="l" rtl="0" fontAlgn="base">
        <a:spcBef>
          <a:spcPct val="30000"/>
        </a:spcBef>
        <a:spcAft>
          <a:spcPct val="0"/>
        </a:spcAft>
        <a:buClr>
          <a:srgbClr val="FF7300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901700" indent="-182563" algn="l" rtl="0" fontAlgn="base">
        <a:spcBef>
          <a:spcPct val="3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3pPr>
      <a:lvl4pPr marL="2154238" indent="-360363" algn="l" rtl="0" fontAlgn="base">
        <a:spcBef>
          <a:spcPct val="20000"/>
        </a:spcBef>
        <a:spcAft>
          <a:spcPct val="0"/>
        </a:spcAft>
        <a:buClr>
          <a:schemeClr val="tx1"/>
        </a:buClr>
        <a:buChar char="-"/>
        <a:defRPr sz="1200">
          <a:solidFill>
            <a:schemeClr val="tx1"/>
          </a:solidFill>
          <a:latin typeface="+mn-lt"/>
        </a:defRPr>
      </a:lvl4pPr>
      <a:lvl5pPr marL="3227388" indent="-179388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3684588" indent="-179388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4141788" indent="-179388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4598988" indent="-179388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5056188" indent="-179388" algn="l" rtl="0" fontAlgn="base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D:\LBR\Pr&#228;sentationen\Videos\RearAxleTransmissionAssembly.wmv" TargetMode="External"/><Relationship Id="rId1" Type="http://schemas.microsoft.com/office/2007/relationships/media" Target="file:///D:\LBR\Pr&#228;sentationen\Videos\RearAxleTransmissionAssembly.wmv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micheler\Desktop\Neuer%20Ordner\Videos\CollisionDetection.wmv" TargetMode="External"/><Relationship Id="rId1" Type="http://schemas.microsoft.com/office/2007/relationships/media" Target="file:///C:\Users\micheler\Desktop\Neuer%20Ordner\Videos\CollisionDetection.wmv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micheler\Desktop\Neuer%20Ordner\Videos\SensorIntegration.wmv" TargetMode="External"/><Relationship Id="rId1" Type="http://schemas.microsoft.com/office/2007/relationships/media" Target="file:///C:\Users\micheler\Desktop\Neuer%20Ordner\Videos\SensorIntegration.wmv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micheler\Desktop\Neuer%20Ordner\Videos\LBRiiwa_Imagemovie_EN.wmv" TargetMode="External"/><Relationship Id="rId1" Type="http://schemas.microsoft.com/office/2007/relationships/media" Target="file:///C:\Users\micheler\Desktop\Neuer%20Ordner\Videos\LBRiiwa_Imagemovie_EN.wmv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youtube.com/KukaRobotGroup" TargetMode="External"/><Relationship Id="rId5" Type="http://schemas.openxmlformats.org/officeDocument/2006/relationships/hyperlink" Target="http://www.lbr-iiwa.com/" TargetMode="Externa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7.png"/><Relationship Id="rId7" Type="http://schemas.openxmlformats.org/officeDocument/2006/relationships/slide" Target="slide1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2.xml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slide" Target="slide6.xml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micheler\Desktop\Neuer%20Ordner\Videos\ComplianceFeatures.wmv" TargetMode="External"/><Relationship Id="rId1" Type="http://schemas.microsoft.com/office/2007/relationships/media" Target="file:///C:\Users\micheler\Desktop\Neuer%20Ordner\Videos\ComplianceFeatures.wmv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micheler\Desktop\Neuer%20Ordner\Videos\GravComp.wmv" TargetMode="External"/><Relationship Id="rId1" Type="http://schemas.microsoft.com/office/2007/relationships/media" Target="file:///C:\Users\micheler\Desktop\Neuer%20Ordner\Videos\GravComp.wmv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micheler\Desktop\Neuer%20Ordner\Videos\TeachingByDemonstration.wmv" TargetMode="External"/><Relationship Id="rId1" Type="http://schemas.microsoft.com/office/2007/relationships/media" Target="file:///C:\Users\micheler\Desktop\Neuer%20Ordner\Videos\TeachingByDemonstration.wmv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file:///C:\Users\micheler\Desktop\Neuer%20Ordner\Videos\RedundancyAssemblyLine.wmv" TargetMode="External"/><Relationship Id="rId7" Type="http://schemas.openxmlformats.org/officeDocument/2006/relationships/image" Target="../media/image11.png"/><Relationship Id="rId2" Type="http://schemas.openxmlformats.org/officeDocument/2006/relationships/video" Target="file:///C:\Users\micheler\Desktop\Neuer%20Ordner\Videos\Redundancy.wmv" TargetMode="External"/><Relationship Id="rId1" Type="http://schemas.microsoft.com/office/2007/relationships/media" Target="file:///C:\Users\micheler\Desktop\Neuer%20Ordner\Videos\Redundancy.wmv" TargetMode="Externa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3.xml"/><Relationship Id="rId4" Type="http://schemas.openxmlformats.org/officeDocument/2006/relationships/video" Target="file:///C:\Users\micheler\Desktop\Neuer%20Ordner\Videos\RedundancyAssemblyLine.wmv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file:///C:\Users\micheler\Desktop\Neuer%20Ordner\Videos\AssemblyLinePress.wmv" TargetMode="External"/><Relationship Id="rId7" Type="http://schemas.openxmlformats.org/officeDocument/2006/relationships/image" Target="../media/image13.png"/><Relationship Id="rId2" Type="http://schemas.openxmlformats.org/officeDocument/2006/relationships/video" Target="file:///C:\Users\micheler\Desktop\Neuer%20Ordner\Videos\AssemblyLineComponent.wmv" TargetMode="External"/><Relationship Id="rId1" Type="http://schemas.microsoft.com/office/2007/relationships/media" Target="file:///C:\Users\micheler\Desktop\Neuer%20Ordner\Videos\AssemblyLineComponent.wmv" TargetMode="Externa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3.xml"/><Relationship Id="rId4" Type="http://schemas.openxmlformats.org/officeDocument/2006/relationships/video" Target="file:///C:\Users\micheler\Desktop\Neuer%20Ordner\Videos\AssemblyLinePress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1537" r="17" b="8378"/>
          <a:stretch/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KUKA_rgb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3" y="6377053"/>
            <a:ext cx="1619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6630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noProof="0" dirty="0" smtClean="0"/>
              <a:t>Daimler: rear axle transmission assembly</a:t>
            </a:r>
          </a:p>
        </p:txBody>
      </p:sp>
      <p:pic>
        <p:nvPicPr>
          <p:cNvPr id="11" name="Rear Axle Transmission Assembl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31863" y="1341438"/>
            <a:ext cx="7281863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349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Inhaltsplatzhalter 1"/>
          <p:cNvSpPr>
            <a:spLocks noGrp="1"/>
          </p:cNvSpPr>
          <p:nvPr>
            <p:ph sz="quarter" idx="4294967295"/>
          </p:nvPr>
        </p:nvSpPr>
        <p:spPr>
          <a:xfrm>
            <a:off x="355600" y="1440000"/>
            <a:ext cx="8677275" cy="232727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de-DE" sz="1600" noProof="0" dirty="0" smtClean="0"/>
              <a:t>The human needs protection, the LBR </a:t>
            </a:r>
            <a:r>
              <a:rPr lang="en-GB" altLang="de-DE" sz="1600" noProof="0" dirty="0" err="1" smtClean="0"/>
              <a:t>iiwa</a:t>
            </a:r>
            <a:r>
              <a:rPr lang="en-GB" altLang="de-DE" sz="1600" noProof="0" dirty="0" smtClean="0"/>
              <a:t> provides protection</a:t>
            </a:r>
          </a:p>
          <a:p>
            <a:pPr eaLnBrk="1" hangingPunct="1"/>
            <a:r>
              <a:rPr lang="en-GB" altLang="de-DE" sz="1600" noProof="0" dirty="0" smtClean="0"/>
              <a:t>Simplified integration into existing system concepts</a:t>
            </a:r>
          </a:p>
          <a:p>
            <a:pPr eaLnBrk="1" hangingPunct="1"/>
            <a:r>
              <a:rPr lang="en-GB" altLang="de-DE" sz="1600" noProof="0" dirty="0" smtClean="0"/>
              <a:t>Its sensors allow direct and safe interaction with the human body</a:t>
            </a:r>
          </a:p>
          <a:p>
            <a:pPr eaLnBrk="1" hangingPunct="1"/>
            <a:r>
              <a:rPr lang="en-GB" altLang="de-DE" sz="1600" noProof="0" dirty="0" smtClean="0"/>
              <a:t>New possibilities for cell concepts without fences or optical safeguards</a:t>
            </a:r>
          </a:p>
          <a:p>
            <a:pPr eaLnBrk="1" hangingPunct="1"/>
            <a:r>
              <a:rPr lang="en-GB" altLang="de-DE" sz="1600" noProof="0" dirty="0" smtClean="0"/>
              <a:t>LBR </a:t>
            </a:r>
            <a:r>
              <a:rPr lang="en-GB" altLang="de-DE" sz="1600" noProof="0" dirty="0" err="1" smtClean="0"/>
              <a:t>iiwa</a:t>
            </a:r>
            <a:r>
              <a:rPr lang="en-GB" altLang="de-DE" sz="1600" noProof="0" dirty="0" smtClean="0"/>
              <a:t> offers a configurable safety controller for HRC applications according to valid standards</a:t>
            </a:r>
            <a:endParaRPr lang="en-GB" altLang="de-DE" sz="1600" noProof="0" dirty="0"/>
          </a:p>
        </p:txBody>
      </p:sp>
      <p:sp>
        <p:nvSpPr>
          <p:cNvPr id="22531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noProof="0" dirty="0" smtClean="0"/>
              <a:t>The features - Safety</a:t>
            </a:r>
          </a:p>
        </p:txBody>
      </p:sp>
      <p:pic>
        <p:nvPicPr>
          <p:cNvPr id="4" name="CollisionDetec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0693" y="3780000"/>
            <a:ext cx="4159438" cy="2340000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2320693" y="3780000"/>
            <a:ext cx="4163250" cy="2340000"/>
            <a:chOff x="2491169" y="3672000"/>
            <a:chExt cx="4163250" cy="2340000"/>
          </a:xfrm>
        </p:grpSpPr>
        <p:sp>
          <p:nvSpPr>
            <p:cNvPr id="7" name="Rechteck 6"/>
            <p:cNvSpPr/>
            <p:nvPr/>
          </p:nvSpPr>
          <p:spPr bwMode="auto">
            <a:xfrm>
              <a:off x="2491169" y="3672000"/>
              <a:ext cx="4163250" cy="2340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48000"/>
                    <a:alpha val="70000"/>
                  </a:scheme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hteck 7"/>
            <p:cNvSpPr/>
            <p:nvPr/>
          </p:nvSpPr>
          <p:spPr bwMode="auto">
            <a:xfrm>
              <a:off x="4400412" y="4589999"/>
              <a:ext cx="2254007" cy="435429"/>
            </a:xfrm>
            <a:prstGeom prst="rect">
              <a:avLst/>
            </a:prstGeom>
            <a:solidFill>
              <a:srgbClr val="FF7300">
                <a:alpha val="69804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000" dirty="0" smtClean="0">
                  <a:solidFill>
                    <a:schemeClr val="bg1"/>
                  </a:solidFill>
                  <a:latin typeface="Helvetica" pitchFamily="34" charset="0"/>
                </a:rPr>
                <a:t>Hochsensitive Kollisionserkennung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000" i="1" dirty="0" smtClean="0">
                  <a:solidFill>
                    <a:schemeClr val="bg1"/>
                  </a:solidFill>
                  <a:latin typeface="Helvetica" pitchFamily="34" charset="0"/>
                </a:rPr>
                <a:t>High-performance </a:t>
              </a:r>
              <a:r>
                <a:rPr lang="de-DE" sz="1000" i="1" dirty="0" err="1" smtClean="0">
                  <a:solidFill>
                    <a:schemeClr val="bg1"/>
                  </a:solidFill>
                  <a:latin typeface="Helvetica" pitchFamily="34" charset="0"/>
                </a:rPr>
                <a:t>collision</a:t>
              </a:r>
              <a:r>
                <a:rPr lang="de-DE" sz="1000" i="1" dirty="0" smtClean="0">
                  <a:solidFill>
                    <a:schemeClr val="bg1"/>
                  </a:solidFill>
                  <a:latin typeface="Helvetica" pitchFamily="34" charset="0"/>
                </a:rPr>
                <a:t> </a:t>
              </a:r>
              <a:r>
                <a:rPr lang="de-DE" sz="1000" i="1" dirty="0" err="1" smtClean="0">
                  <a:solidFill>
                    <a:schemeClr val="bg1"/>
                  </a:solidFill>
                  <a:latin typeface="Helvetica" pitchFamily="34" charset="0"/>
                </a:rPr>
                <a:t>detection</a:t>
              </a:r>
              <a:endParaRPr kumimoji="0" lang="de-DE" sz="1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4914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Inhaltsplatzhalter 1"/>
          <p:cNvSpPr>
            <a:spLocks noGrp="1"/>
          </p:cNvSpPr>
          <p:nvPr>
            <p:ph sz="quarter" idx="4294967295"/>
          </p:nvPr>
        </p:nvSpPr>
        <p:spPr>
          <a:xfrm>
            <a:off x="355600" y="1440000"/>
            <a:ext cx="8677275" cy="232727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de-DE" sz="1600" noProof="0" dirty="0" smtClean="0"/>
              <a:t>Due to the low weight the robot is easy to relocate and highly versatile</a:t>
            </a:r>
          </a:p>
          <a:p>
            <a:pPr eaLnBrk="1" hangingPunct="1"/>
            <a:r>
              <a:rPr lang="en-GB" altLang="de-DE" sz="1600" noProof="0" dirty="0" smtClean="0"/>
              <a:t>Transportable without additional equipment</a:t>
            </a:r>
          </a:p>
          <a:p>
            <a:pPr eaLnBrk="1" hangingPunct="1"/>
            <a:r>
              <a:rPr lang="en-GB" altLang="de-DE" sz="1600" noProof="0" dirty="0" smtClean="0"/>
              <a:t>Low space requirements</a:t>
            </a:r>
          </a:p>
          <a:p>
            <a:pPr eaLnBrk="1" hangingPunct="1"/>
            <a:r>
              <a:rPr lang="en-GB" altLang="de-DE" sz="1600" noProof="0" dirty="0" smtClean="0"/>
              <a:t>Optional battery operation and installation on mobile platforms for flexible applications</a:t>
            </a:r>
            <a:endParaRPr lang="en-GB" altLang="de-DE" sz="1600" noProof="0" dirty="0"/>
          </a:p>
        </p:txBody>
      </p:sp>
      <p:sp>
        <p:nvSpPr>
          <p:cNvPr id="2355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noProof="0" dirty="0" smtClean="0"/>
              <a:t>The features - Mobility</a:t>
            </a:r>
          </a:p>
        </p:txBody>
      </p:sp>
      <p:pic>
        <p:nvPicPr>
          <p:cNvPr id="23556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3700463"/>
            <a:ext cx="3706813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6" b="6160"/>
          <a:stretch>
            <a:fillRect/>
          </a:stretch>
        </p:blipFill>
        <p:spPr bwMode="auto">
          <a:xfrm>
            <a:off x="6548438" y="3700463"/>
            <a:ext cx="18415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3700463"/>
            <a:ext cx="21050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6748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noProof="0" dirty="0" smtClean="0"/>
              <a:t>Product overview</a:t>
            </a:r>
          </a:p>
        </p:txBody>
      </p:sp>
      <p:pic>
        <p:nvPicPr>
          <p:cNvPr id="25603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038475"/>
            <a:ext cx="1538287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3889375"/>
            <a:ext cx="86995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4756150"/>
            <a:ext cx="121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728913"/>
            <a:ext cx="2755900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itel 7"/>
          <p:cNvSpPr txBox="1">
            <a:spLocks/>
          </p:cNvSpPr>
          <p:nvPr/>
        </p:nvSpPr>
        <p:spPr>
          <a:xfrm>
            <a:off x="4860925" y="2638425"/>
            <a:ext cx="2160588" cy="590400"/>
          </a:xfrm>
          <a:prstGeom prst="rect">
            <a:avLst/>
          </a:prstGeom>
          <a:solidFill>
            <a:srgbClr val="98A2AE"/>
          </a:solidFill>
          <a:ln w="28575">
            <a:solidFill>
              <a:schemeClr val="accent3"/>
            </a:solidFill>
          </a:ln>
        </p:spPr>
        <p:txBody>
          <a:bodyPr lIns="144000" tIns="0" rIns="144000" bIns="0" anchor="b">
            <a:spAutoFit/>
          </a:bodyPr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dirty="0" smtClean="0"/>
              <a:t>LBR </a:t>
            </a:r>
            <a:r>
              <a:rPr lang="de-DE" dirty="0" err="1" smtClean="0"/>
              <a:t>iiwa</a:t>
            </a:r>
            <a:endParaRPr lang="de-DE" kern="0" dirty="0"/>
          </a:p>
        </p:txBody>
      </p:sp>
      <p:sp>
        <p:nvSpPr>
          <p:cNvPr id="33" name="Textfeld 32"/>
          <p:cNvSpPr txBox="1"/>
          <p:nvPr/>
        </p:nvSpPr>
        <p:spPr>
          <a:xfrm>
            <a:off x="5022850" y="4114800"/>
            <a:ext cx="1520825" cy="307975"/>
          </a:xfrm>
          <a:prstGeom prst="rect">
            <a:avLst/>
          </a:prstGeom>
          <a:solidFill>
            <a:srgbClr val="98A2AE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dirty="0">
                <a:solidFill>
                  <a:schemeClr val="bg1"/>
                </a:solidFill>
              </a:rPr>
              <a:t>LBR </a:t>
            </a:r>
            <a:r>
              <a:rPr lang="de-DE" sz="1400" dirty="0" err="1">
                <a:solidFill>
                  <a:schemeClr val="bg1"/>
                </a:solidFill>
              </a:rPr>
              <a:t>iiwa</a:t>
            </a:r>
            <a:r>
              <a:rPr lang="de-DE" sz="1400" dirty="0">
                <a:solidFill>
                  <a:schemeClr val="bg1"/>
                </a:solidFill>
              </a:rPr>
              <a:t> 7 R800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5041900" y="4786313"/>
            <a:ext cx="1619250" cy="307975"/>
          </a:xfrm>
          <a:prstGeom prst="rect">
            <a:avLst/>
          </a:prstGeom>
          <a:solidFill>
            <a:srgbClr val="98A2AE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dirty="0">
                <a:solidFill>
                  <a:schemeClr val="bg1"/>
                </a:solidFill>
              </a:rPr>
              <a:t>LBR iiwa 14 R820</a:t>
            </a:r>
          </a:p>
        </p:txBody>
      </p:sp>
      <p:cxnSp>
        <p:nvCxnSpPr>
          <p:cNvPr id="36" name="Gewinkelte Verbindung 35"/>
          <p:cNvCxnSpPr>
            <a:stCxn id="31" idx="1"/>
            <a:endCxn id="33" idx="1"/>
          </p:cNvCxnSpPr>
          <p:nvPr/>
        </p:nvCxnSpPr>
        <p:spPr bwMode="auto">
          <a:xfrm rot="10800000" flipH="1" flipV="1">
            <a:off x="4860924" y="2933624"/>
            <a:ext cx="161925" cy="1335163"/>
          </a:xfrm>
          <a:prstGeom prst="bentConnector3">
            <a:avLst>
              <a:gd name="adj1" fmla="val -141176"/>
            </a:avLst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Gewinkelte Verbindung 36"/>
          <p:cNvCxnSpPr>
            <a:stCxn id="31" idx="1"/>
            <a:endCxn id="34" idx="1"/>
          </p:cNvCxnSpPr>
          <p:nvPr/>
        </p:nvCxnSpPr>
        <p:spPr bwMode="auto">
          <a:xfrm rot="10800000" flipH="1" flipV="1">
            <a:off x="4860924" y="2933625"/>
            <a:ext cx="180975" cy="2006676"/>
          </a:xfrm>
          <a:prstGeom prst="bentConnector3">
            <a:avLst>
              <a:gd name="adj1" fmla="val -126316"/>
            </a:avLst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itel 7"/>
          <p:cNvSpPr txBox="1">
            <a:spLocks/>
          </p:cNvSpPr>
          <p:nvPr/>
        </p:nvSpPr>
        <p:spPr>
          <a:xfrm>
            <a:off x="649288" y="1873416"/>
            <a:ext cx="6372225" cy="547522"/>
          </a:xfrm>
          <a:prstGeom prst="rect">
            <a:avLst/>
          </a:prstGeom>
          <a:solidFill>
            <a:srgbClr val="98A2AE"/>
          </a:solidFill>
          <a:ln w="28575">
            <a:solidFill>
              <a:schemeClr val="accent3"/>
            </a:solidFill>
          </a:ln>
        </p:spPr>
        <p:txBody>
          <a:bodyPr lIns="144000" tIns="0" rIns="144000" bIns="0" anchor="b">
            <a:spAutoFit/>
          </a:bodyPr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dirty="0" smtClean="0"/>
              <a:t>The </a:t>
            </a:r>
            <a:r>
              <a:rPr lang="de-DE" dirty="0" err="1" smtClean="0"/>
              <a:t>team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endParaRPr lang="de-DE" kern="0" dirty="0"/>
          </a:p>
        </p:txBody>
      </p:sp>
      <p:sp>
        <p:nvSpPr>
          <p:cNvPr id="28" name="Textfeld 27"/>
          <p:cNvSpPr txBox="1"/>
          <p:nvPr/>
        </p:nvSpPr>
        <p:spPr>
          <a:xfrm>
            <a:off x="812800" y="3443288"/>
            <a:ext cx="1989138" cy="307975"/>
          </a:xfrm>
          <a:prstGeom prst="rect">
            <a:avLst/>
          </a:prstGeom>
          <a:solidFill>
            <a:srgbClr val="98A2AE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dirty="0">
                <a:solidFill>
                  <a:schemeClr val="bg1"/>
                </a:solidFill>
              </a:rPr>
              <a:t>KUKA Sunrise </a:t>
            </a:r>
            <a:r>
              <a:rPr lang="de-DE" sz="1400" dirty="0" err="1">
                <a:solidFill>
                  <a:schemeClr val="bg1"/>
                </a:solidFill>
              </a:rPr>
              <a:t>Cabinet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812800" y="4119563"/>
            <a:ext cx="1631950" cy="307975"/>
          </a:xfrm>
          <a:prstGeom prst="rect">
            <a:avLst/>
          </a:prstGeom>
          <a:solidFill>
            <a:srgbClr val="98A2AE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dirty="0">
                <a:solidFill>
                  <a:schemeClr val="bg1"/>
                </a:solidFill>
              </a:rPr>
              <a:t>KUKA </a:t>
            </a:r>
            <a:r>
              <a:rPr lang="de-DE" sz="1400" dirty="0" err="1">
                <a:solidFill>
                  <a:schemeClr val="bg1"/>
                </a:solidFill>
              </a:rPr>
              <a:t>Sunrise.OS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812800" y="4779963"/>
            <a:ext cx="2324100" cy="307975"/>
          </a:xfrm>
          <a:prstGeom prst="rect">
            <a:avLst/>
          </a:prstGeom>
          <a:solidFill>
            <a:srgbClr val="98A2AE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dirty="0">
                <a:solidFill>
                  <a:schemeClr val="bg1"/>
                </a:solidFill>
              </a:rPr>
              <a:t>KUKA  </a:t>
            </a:r>
            <a:r>
              <a:rPr lang="de-DE" sz="1400" dirty="0" err="1">
                <a:solidFill>
                  <a:schemeClr val="bg1"/>
                </a:solidFill>
              </a:rPr>
              <a:t>Sunrise.Workbench</a:t>
            </a:r>
            <a:endParaRPr lang="de-DE" sz="1400" dirty="0">
              <a:solidFill>
                <a:schemeClr val="bg1"/>
              </a:solidFill>
            </a:endParaRPr>
          </a:p>
        </p:txBody>
      </p:sp>
      <p:cxnSp>
        <p:nvCxnSpPr>
          <p:cNvPr id="32" name="Gewinkelte Verbindung 31"/>
          <p:cNvCxnSpPr>
            <a:endCxn id="28" idx="1"/>
          </p:cNvCxnSpPr>
          <p:nvPr/>
        </p:nvCxnSpPr>
        <p:spPr bwMode="auto">
          <a:xfrm rot="10800000" flipH="1" flipV="1">
            <a:off x="649288" y="2954338"/>
            <a:ext cx="163512" cy="642937"/>
          </a:xfrm>
          <a:prstGeom prst="bentConnector3">
            <a:avLst>
              <a:gd name="adj1" fmla="val -1"/>
            </a:avLst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Gewinkelte Verbindung 34"/>
          <p:cNvCxnSpPr>
            <a:endCxn id="29" idx="1"/>
          </p:cNvCxnSpPr>
          <p:nvPr/>
        </p:nvCxnSpPr>
        <p:spPr bwMode="auto">
          <a:xfrm rot="10800000" flipH="1" flipV="1">
            <a:off x="649288" y="2954338"/>
            <a:ext cx="163512" cy="1319212"/>
          </a:xfrm>
          <a:prstGeom prst="bentConnector3">
            <a:avLst>
              <a:gd name="adj1" fmla="val 0"/>
            </a:avLst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Gewinkelte Verbindung 37"/>
          <p:cNvCxnSpPr>
            <a:endCxn id="30" idx="1"/>
          </p:cNvCxnSpPr>
          <p:nvPr/>
        </p:nvCxnSpPr>
        <p:spPr bwMode="auto">
          <a:xfrm rot="10800000" flipH="1" flipV="1">
            <a:off x="649288" y="2954338"/>
            <a:ext cx="163512" cy="1979612"/>
          </a:xfrm>
          <a:prstGeom prst="bentConnector3">
            <a:avLst>
              <a:gd name="adj1" fmla="val 0"/>
            </a:avLst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itel 7"/>
          <p:cNvSpPr txBox="1">
            <a:spLocks/>
          </p:cNvSpPr>
          <p:nvPr/>
        </p:nvSpPr>
        <p:spPr>
          <a:xfrm>
            <a:off x="649288" y="2638425"/>
            <a:ext cx="3267075" cy="590550"/>
          </a:xfrm>
          <a:prstGeom prst="rect">
            <a:avLst/>
          </a:prstGeom>
          <a:solidFill>
            <a:srgbClr val="98A2AE"/>
          </a:solidFill>
          <a:ln w="28575">
            <a:solidFill>
              <a:schemeClr val="accent3"/>
            </a:solidFill>
          </a:ln>
        </p:spPr>
        <p:txBody>
          <a:bodyPr lIns="144000" tIns="0" rIns="144000" bIns="0" anchor="b">
            <a:spAutoFit/>
          </a:bodyPr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dirty="0" smtClean="0"/>
              <a:t>KUKA Sunrise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16329461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Inhaltsplatzhalter 1"/>
          <p:cNvSpPr>
            <a:spLocks noGrp="1"/>
          </p:cNvSpPr>
          <p:nvPr>
            <p:ph sz="quarter" idx="4294967295"/>
          </p:nvPr>
        </p:nvSpPr>
        <p:spPr>
          <a:xfrm>
            <a:off x="355600" y="1440000"/>
            <a:ext cx="8677275" cy="232727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de-DE" sz="1600" noProof="0" dirty="0" smtClean="0"/>
              <a:t>Based on KUKA „KR C4 compact“ technology</a:t>
            </a:r>
          </a:p>
          <a:p>
            <a:pPr eaLnBrk="1" hangingPunct="1"/>
            <a:r>
              <a:rPr lang="en-GB" altLang="de-DE" sz="1600" noProof="0" dirty="0" smtClean="0"/>
              <a:t>High-speed servo control</a:t>
            </a:r>
          </a:p>
          <a:p>
            <a:pPr eaLnBrk="1" hangingPunct="1"/>
            <a:r>
              <a:rPr lang="en-GB" altLang="de-DE" sz="1600" noProof="0" dirty="0" smtClean="0"/>
              <a:t>Integrated and configurable software safety controller</a:t>
            </a:r>
          </a:p>
          <a:p>
            <a:pPr eaLnBrk="1" hangingPunct="1"/>
            <a:r>
              <a:rPr lang="en-GB" altLang="de-DE" sz="1600" noProof="0" dirty="0" smtClean="0"/>
              <a:t>Compact design (19")</a:t>
            </a:r>
          </a:p>
          <a:p>
            <a:pPr eaLnBrk="1" hangingPunct="1"/>
            <a:r>
              <a:rPr lang="en-GB" altLang="de-DE" sz="1600" noProof="0" dirty="0" err="1" smtClean="0"/>
              <a:t>smartPAD</a:t>
            </a:r>
            <a:r>
              <a:rPr lang="en-GB" altLang="de-DE" sz="1600" noProof="0" dirty="0" smtClean="0"/>
              <a:t> with new, innovative user interface</a:t>
            </a:r>
          </a:p>
          <a:p>
            <a:pPr eaLnBrk="1" hangingPunct="1"/>
            <a:r>
              <a:rPr lang="en-GB" altLang="de-DE" sz="1600" noProof="0" dirty="0" smtClean="0"/>
              <a:t>Supports all common field bus systems</a:t>
            </a:r>
            <a:endParaRPr lang="en-GB" altLang="de-DE" sz="1600" noProof="0" dirty="0"/>
          </a:p>
        </p:txBody>
      </p:sp>
      <p:sp>
        <p:nvSpPr>
          <p:cNvPr id="26627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noProof="0" dirty="0" smtClean="0"/>
              <a:t>Product overview – KUKA Sunrise Cabinet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91402"/>
              </p:ext>
            </p:extLst>
          </p:nvPr>
        </p:nvGraphicFramePr>
        <p:xfrm>
          <a:off x="657225" y="3579813"/>
          <a:ext cx="6097588" cy="27941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794"/>
                <a:gridCol w="3048794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de-DE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de-D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KUKA Sunrise </a:t>
                      </a:r>
                      <a:r>
                        <a:rPr lang="de-DE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Cabinet</a:t>
                      </a:r>
                      <a:endParaRPr lang="de-DE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Processor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Quadcore-Prozessor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4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Hard drive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HDD, SSD optional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5" marB="0" anchor="b"/>
                </a:tc>
              </a:tr>
              <a:tr h="34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Interfaces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USB, </a:t>
                      </a:r>
                      <a:r>
                        <a:rPr lang="en-US" sz="1400" b="0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EtherNet</a:t>
                      </a:r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DVI-I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5" marB="0" anchor="b"/>
                </a:tc>
              </a:tr>
              <a:tr h="34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Protection level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IP 20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5" marB="0" anchor="b"/>
                </a:tc>
              </a:tr>
              <a:tr h="34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Dimensions</a:t>
                      </a:r>
                      <a:r>
                        <a:rPr lang="en-US" sz="14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400" b="0" i="0" u="none" strike="noStrike" noProof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DxWxH</a:t>
                      </a:r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500 mm x 483 mm x 190 mm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5" marB="0" anchor="b"/>
                </a:tc>
              </a:tr>
              <a:tr h="34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Weight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 kg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5" marB="0" anchor="b"/>
                </a:tc>
              </a:tr>
              <a:tr h="34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Supply voltage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 110 V – 230 V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6" marR="9526" marT="9525" marB="0" anchor="b"/>
                </a:tc>
              </a:tr>
            </a:tbl>
          </a:graphicData>
        </a:graphic>
      </p:graphicFrame>
      <p:pic>
        <p:nvPicPr>
          <p:cNvPr id="26644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2825750"/>
            <a:ext cx="2614613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3590925"/>
            <a:ext cx="5953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932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Inhaltsplatzhalter 1"/>
          <p:cNvSpPr>
            <a:spLocks noGrp="1"/>
          </p:cNvSpPr>
          <p:nvPr>
            <p:ph sz="quarter" idx="4294967295"/>
          </p:nvPr>
        </p:nvSpPr>
        <p:spPr>
          <a:xfrm>
            <a:off x="355600" y="1440000"/>
            <a:ext cx="8677275" cy="232727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de-DE" sz="1600" noProof="0" dirty="0" smtClean="0"/>
              <a:t>The KUKA </a:t>
            </a:r>
            <a:r>
              <a:rPr lang="en-GB" altLang="de-DE" sz="1600" noProof="0" dirty="0" err="1" smtClean="0"/>
              <a:t>Sunrise.OS</a:t>
            </a:r>
            <a:r>
              <a:rPr lang="en-GB" altLang="de-DE" sz="1600" noProof="0" dirty="0" smtClean="0"/>
              <a:t> (Operating System) is the new operating system for the LBR </a:t>
            </a:r>
            <a:r>
              <a:rPr lang="en-GB" altLang="de-DE" sz="1600" noProof="0" dirty="0" err="1" smtClean="0"/>
              <a:t>iiwa</a:t>
            </a:r>
            <a:endParaRPr lang="en-GB" altLang="de-DE" sz="1600" noProof="0" dirty="0" smtClean="0"/>
          </a:p>
          <a:p>
            <a:pPr eaLnBrk="1" hangingPunct="1"/>
            <a:r>
              <a:rPr lang="en-GB" altLang="de-DE" sz="1600" noProof="0" dirty="0" smtClean="0"/>
              <a:t>KUKA </a:t>
            </a:r>
            <a:r>
              <a:rPr lang="en-GB" altLang="de-DE" sz="1600" noProof="0" dirty="0" err="1" smtClean="0"/>
              <a:t>Sunrise.OS</a:t>
            </a:r>
            <a:r>
              <a:rPr lang="en-GB" altLang="de-DE" sz="1600" noProof="0" dirty="0" smtClean="0"/>
              <a:t> – the technological platform for innovative robotics:</a:t>
            </a:r>
          </a:p>
          <a:p>
            <a:pPr lvl="1"/>
            <a:r>
              <a:rPr lang="en-GB" altLang="de-DE" sz="1400" noProof="0" dirty="0" smtClean="0"/>
              <a:t>Multi-kinematics</a:t>
            </a:r>
          </a:p>
          <a:p>
            <a:pPr lvl="1"/>
            <a:r>
              <a:rPr lang="en-GB" altLang="de-DE" sz="1400" noProof="0" dirty="0" smtClean="0"/>
              <a:t>Human-robot collaboration</a:t>
            </a:r>
          </a:p>
          <a:p>
            <a:pPr lvl="1"/>
            <a:r>
              <a:rPr lang="en-GB" altLang="de-DE" sz="1400" noProof="0" dirty="0" smtClean="0"/>
              <a:t>Integration of sensors</a:t>
            </a:r>
          </a:p>
          <a:p>
            <a:pPr lvl="1"/>
            <a:r>
              <a:rPr lang="en-GB" altLang="de-DE" sz="1400" noProof="0" dirty="0" smtClean="0"/>
              <a:t>Object-oriented programming</a:t>
            </a:r>
            <a:endParaRPr lang="en-GB" altLang="de-DE" sz="1400" noProof="0" dirty="0"/>
          </a:p>
        </p:txBody>
      </p:sp>
      <p:sp>
        <p:nvSpPr>
          <p:cNvPr id="27651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noProof="0" dirty="0" smtClean="0"/>
              <a:t>Product overview – KUKA </a:t>
            </a:r>
            <a:r>
              <a:rPr lang="en-GB" altLang="de-DE" noProof="0" dirty="0" err="1" smtClean="0"/>
              <a:t>Sunrise.OS</a:t>
            </a:r>
            <a:endParaRPr lang="en-GB" altLang="de-DE" noProof="0" dirty="0" smtClean="0"/>
          </a:p>
        </p:txBody>
      </p:sp>
      <p:pic>
        <p:nvPicPr>
          <p:cNvPr id="27652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059" y="4033063"/>
            <a:ext cx="32861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ensorIntegr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888" y="3780000"/>
            <a:ext cx="4159438" cy="2340000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590076" y="3780000"/>
            <a:ext cx="4163250" cy="2340000"/>
            <a:chOff x="2491169" y="3672000"/>
            <a:chExt cx="4163250" cy="2340000"/>
          </a:xfrm>
        </p:grpSpPr>
        <p:sp>
          <p:nvSpPr>
            <p:cNvPr id="7" name="Rechteck 6"/>
            <p:cNvSpPr/>
            <p:nvPr/>
          </p:nvSpPr>
          <p:spPr bwMode="auto">
            <a:xfrm>
              <a:off x="2491169" y="3672000"/>
              <a:ext cx="4163250" cy="2340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48000"/>
                    <a:alpha val="70000"/>
                  </a:scheme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hteck 7"/>
            <p:cNvSpPr/>
            <p:nvPr/>
          </p:nvSpPr>
          <p:spPr bwMode="auto">
            <a:xfrm>
              <a:off x="5077926" y="4589999"/>
              <a:ext cx="1576493" cy="435429"/>
            </a:xfrm>
            <a:prstGeom prst="rect">
              <a:avLst/>
            </a:prstGeom>
            <a:solidFill>
              <a:srgbClr val="FF7300">
                <a:alpha val="69804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000" dirty="0" smtClean="0">
                  <a:solidFill>
                    <a:schemeClr val="bg1"/>
                  </a:solidFill>
                  <a:latin typeface="Helvetica" pitchFamily="34" charset="0"/>
                </a:rPr>
                <a:t>Integration von Sensorik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000" i="1" dirty="0" smtClean="0">
                  <a:solidFill>
                    <a:schemeClr val="bg1"/>
                  </a:solidFill>
                  <a:latin typeface="Helvetica" pitchFamily="34" charset="0"/>
                </a:rPr>
                <a:t>Integration </a:t>
              </a:r>
              <a:r>
                <a:rPr lang="de-DE" sz="1000" i="1" dirty="0" err="1" smtClean="0">
                  <a:solidFill>
                    <a:schemeClr val="bg1"/>
                  </a:solidFill>
                  <a:latin typeface="Helvetica" pitchFamily="34" charset="0"/>
                </a:rPr>
                <a:t>of</a:t>
              </a:r>
              <a:r>
                <a:rPr lang="de-DE" sz="1000" i="1" dirty="0" smtClean="0">
                  <a:solidFill>
                    <a:schemeClr val="bg1"/>
                  </a:solidFill>
                  <a:latin typeface="Helvetica" pitchFamily="34" charset="0"/>
                </a:rPr>
                <a:t> </a:t>
              </a:r>
              <a:r>
                <a:rPr lang="de-DE" sz="1000" i="1" dirty="0" err="1" smtClean="0">
                  <a:solidFill>
                    <a:schemeClr val="bg1"/>
                  </a:solidFill>
                  <a:latin typeface="Helvetica" pitchFamily="34" charset="0"/>
                </a:rPr>
                <a:t>sensors</a:t>
              </a:r>
              <a:endParaRPr kumimoji="0" lang="de-DE" sz="1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17392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Inhaltsplatzhalter 1"/>
          <p:cNvSpPr>
            <a:spLocks noGrp="1"/>
          </p:cNvSpPr>
          <p:nvPr>
            <p:ph sz="quarter" idx="4294967295"/>
          </p:nvPr>
        </p:nvSpPr>
        <p:spPr>
          <a:xfrm>
            <a:off x="355600" y="1440000"/>
            <a:ext cx="8677275" cy="3487738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de-DE" sz="1600" noProof="0" dirty="0" smtClean="0"/>
              <a:t>New engineering suite</a:t>
            </a:r>
          </a:p>
          <a:p>
            <a:pPr eaLnBrk="1" hangingPunct="1"/>
            <a:r>
              <a:rPr lang="en-GB" altLang="de-DE" sz="1600" noProof="0" dirty="0" smtClean="0"/>
              <a:t>Easy-to-use user interface</a:t>
            </a:r>
          </a:p>
          <a:p>
            <a:pPr eaLnBrk="1" hangingPunct="1"/>
            <a:r>
              <a:rPr lang="en-GB" altLang="de-DE" sz="1600" noProof="0" dirty="0" smtClean="0"/>
              <a:t>Editor with powerful and user-friendly functions</a:t>
            </a:r>
          </a:p>
          <a:p>
            <a:pPr eaLnBrk="1" hangingPunct="1"/>
            <a:r>
              <a:rPr lang="en-GB" altLang="de-DE" sz="1600" noProof="0" dirty="0" smtClean="0"/>
              <a:t>Object-oriented programming</a:t>
            </a:r>
          </a:p>
          <a:p>
            <a:pPr eaLnBrk="1" hangingPunct="1"/>
            <a:r>
              <a:rPr lang="en-GB" altLang="de-DE" sz="1600" noProof="0" dirty="0" smtClean="0"/>
              <a:t>Simple project management</a:t>
            </a:r>
          </a:p>
          <a:p>
            <a:pPr eaLnBrk="1" hangingPunct="1"/>
            <a:r>
              <a:rPr lang="en-GB" altLang="de-DE" sz="1600" noProof="0" dirty="0" smtClean="0"/>
              <a:t>Fast start-up procedure</a:t>
            </a:r>
          </a:p>
          <a:p>
            <a:pPr eaLnBrk="1" hangingPunct="1"/>
            <a:r>
              <a:rPr lang="en-GB" altLang="de-DE" sz="1600" noProof="0" dirty="0" smtClean="0"/>
              <a:t>Powerful diagnostics</a:t>
            </a:r>
          </a:p>
          <a:p>
            <a:pPr eaLnBrk="1" hangingPunct="1"/>
            <a:r>
              <a:rPr lang="en-GB" altLang="de-DE" sz="1600" noProof="0" dirty="0" smtClean="0"/>
              <a:t>Integrated user manual</a:t>
            </a:r>
            <a:endParaRPr lang="en-GB" altLang="de-DE" sz="1600" noProof="0" dirty="0"/>
          </a:p>
        </p:txBody>
      </p:sp>
      <p:sp>
        <p:nvSpPr>
          <p:cNvPr id="2867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noProof="0" dirty="0" smtClean="0"/>
              <a:t>Product overview – KUKA </a:t>
            </a:r>
            <a:r>
              <a:rPr lang="en-GB" altLang="de-DE" noProof="0" dirty="0" err="1" smtClean="0"/>
              <a:t>Sunrise.Workbench</a:t>
            </a:r>
            <a:endParaRPr lang="en-GB" altLang="de-DE" noProof="0" dirty="0" smtClean="0"/>
          </a:p>
        </p:txBody>
      </p:sp>
      <p:pic>
        <p:nvPicPr>
          <p:cNvPr id="28676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63" y="3079750"/>
            <a:ext cx="4886325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0102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noProof="0" dirty="0" smtClean="0"/>
              <a:t>Product overview</a:t>
            </a:r>
          </a:p>
        </p:txBody>
      </p:sp>
      <p:pic>
        <p:nvPicPr>
          <p:cNvPr id="29699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038475"/>
            <a:ext cx="1538287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3889375"/>
            <a:ext cx="86995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4756150"/>
            <a:ext cx="121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812800" y="3443288"/>
            <a:ext cx="1989138" cy="307975"/>
          </a:xfrm>
          <a:prstGeom prst="rect">
            <a:avLst/>
          </a:prstGeom>
          <a:solidFill>
            <a:srgbClr val="98A2AE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dirty="0">
                <a:solidFill>
                  <a:schemeClr val="bg1"/>
                </a:solidFill>
              </a:rPr>
              <a:t>KUKA Sunrise </a:t>
            </a:r>
            <a:r>
              <a:rPr lang="de-DE" sz="1400" dirty="0" err="1">
                <a:solidFill>
                  <a:schemeClr val="bg1"/>
                </a:solidFill>
              </a:rPr>
              <a:t>Cabinet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12800" y="4119563"/>
            <a:ext cx="1631950" cy="307975"/>
          </a:xfrm>
          <a:prstGeom prst="rect">
            <a:avLst/>
          </a:prstGeom>
          <a:solidFill>
            <a:srgbClr val="98A2AE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dirty="0">
                <a:solidFill>
                  <a:schemeClr val="bg1"/>
                </a:solidFill>
              </a:rPr>
              <a:t>KUKA </a:t>
            </a:r>
            <a:r>
              <a:rPr lang="de-DE" sz="1400" dirty="0" err="1">
                <a:solidFill>
                  <a:schemeClr val="bg1"/>
                </a:solidFill>
              </a:rPr>
              <a:t>Sunrise.OS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12800" y="4779963"/>
            <a:ext cx="2324100" cy="307975"/>
          </a:xfrm>
          <a:prstGeom prst="rect">
            <a:avLst/>
          </a:prstGeom>
          <a:solidFill>
            <a:srgbClr val="98A2AE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dirty="0">
                <a:solidFill>
                  <a:schemeClr val="bg1"/>
                </a:solidFill>
              </a:rPr>
              <a:t>KUKA  </a:t>
            </a:r>
            <a:r>
              <a:rPr lang="de-DE" sz="1400" dirty="0" err="1">
                <a:solidFill>
                  <a:schemeClr val="bg1"/>
                </a:solidFill>
              </a:rPr>
              <a:t>Sunrise.Workbench</a:t>
            </a:r>
            <a:endParaRPr lang="de-DE" sz="1400" dirty="0">
              <a:solidFill>
                <a:schemeClr val="bg1"/>
              </a:solidFill>
            </a:endParaRPr>
          </a:p>
        </p:txBody>
      </p:sp>
      <p:cxnSp>
        <p:nvCxnSpPr>
          <p:cNvPr id="18" name="Gewinkelte Verbindung 17"/>
          <p:cNvCxnSpPr>
            <a:endCxn id="12" idx="1"/>
          </p:cNvCxnSpPr>
          <p:nvPr/>
        </p:nvCxnSpPr>
        <p:spPr bwMode="auto">
          <a:xfrm rot="10800000" flipH="1" flipV="1">
            <a:off x="649288" y="2954338"/>
            <a:ext cx="163512" cy="642937"/>
          </a:xfrm>
          <a:prstGeom prst="bentConnector3">
            <a:avLst>
              <a:gd name="adj1" fmla="val -1"/>
            </a:avLst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winkelte Verbindung 20"/>
          <p:cNvCxnSpPr>
            <a:endCxn id="13" idx="1"/>
          </p:cNvCxnSpPr>
          <p:nvPr/>
        </p:nvCxnSpPr>
        <p:spPr bwMode="auto">
          <a:xfrm rot="10800000" flipH="1" flipV="1">
            <a:off x="649288" y="2954338"/>
            <a:ext cx="163512" cy="1319212"/>
          </a:xfrm>
          <a:prstGeom prst="bentConnector3">
            <a:avLst>
              <a:gd name="adj1" fmla="val 0"/>
            </a:avLst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winkelte Verbindung 22"/>
          <p:cNvCxnSpPr>
            <a:endCxn id="14" idx="1"/>
          </p:cNvCxnSpPr>
          <p:nvPr/>
        </p:nvCxnSpPr>
        <p:spPr bwMode="auto">
          <a:xfrm rot="10800000" flipH="1" flipV="1">
            <a:off x="649288" y="2954338"/>
            <a:ext cx="163512" cy="1979612"/>
          </a:xfrm>
          <a:prstGeom prst="bentConnector3">
            <a:avLst>
              <a:gd name="adj1" fmla="val 0"/>
            </a:avLst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feld 32"/>
          <p:cNvSpPr txBox="1"/>
          <p:nvPr/>
        </p:nvSpPr>
        <p:spPr>
          <a:xfrm>
            <a:off x="5022850" y="4114800"/>
            <a:ext cx="1520825" cy="307975"/>
          </a:xfrm>
          <a:prstGeom prst="rect">
            <a:avLst/>
          </a:prstGeom>
          <a:solidFill>
            <a:srgbClr val="98A2AE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dirty="0">
                <a:solidFill>
                  <a:schemeClr val="bg1"/>
                </a:solidFill>
              </a:rPr>
              <a:t>LBR </a:t>
            </a:r>
            <a:r>
              <a:rPr lang="de-DE" sz="1400" dirty="0" err="1">
                <a:solidFill>
                  <a:schemeClr val="bg1"/>
                </a:solidFill>
              </a:rPr>
              <a:t>iiwa</a:t>
            </a:r>
            <a:r>
              <a:rPr lang="de-DE" sz="1400" dirty="0">
                <a:solidFill>
                  <a:schemeClr val="bg1"/>
                </a:solidFill>
              </a:rPr>
              <a:t> 7 R800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5040313" y="4786313"/>
            <a:ext cx="1620837" cy="307975"/>
          </a:xfrm>
          <a:prstGeom prst="rect">
            <a:avLst/>
          </a:prstGeom>
          <a:solidFill>
            <a:srgbClr val="98A2AE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dirty="0">
                <a:solidFill>
                  <a:schemeClr val="bg1"/>
                </a:solidFill>
              </a:rPr>
              <a:t>LBR iiwa 14 R820</a:t>
            </a:r>
          </a:p>
        </p:txBody>
      </p:sp>
      <p:cxnSp>
        <p:nvCxnSpPr>
          <p:cNvPr id="36" name="Gewinkelte Verbindung 35"/>
          <p:cNvCxnSpPr>
            <a:endCxn id="33" idx="1"/>
          </p:cNvCxnSpPr>
          <p:nvPr/>
        </p:nvCxnSpPr>
        <p:spPr bwMode="auto">
          <a:xfrm rot="10800000" flipH="1" flipV="1">
            <a:off x="4860924" y="2955214"/>
            <a:ext cx="161925" cy="1313574"/>
          </a:xfrm>
          <a:prstGeom prst="bentConnector3">
            <a:avLst>
              <a:gd name="adj1" fmla="val -141176"/>
            </a:avLst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Gewinkelte Verbindung 36"/>
          <p:cNvCxnSpPr>
            <a:endCxn id="34" idx="1"/>
          </p:cNvCxnSpPr>
          <p:nvPr/>
        </p:nvCxnSpPr>
        <p:spPr bwMode="auto">
          <a:xfrm rot="10800000" flipH="1" flipV="1">
            <a:off x="4860925" y="2955213"/>
            <a:ext cx="179388" cy="1985087"/>
          </a:xfrm>
          <a:prstGeom prst="bentConnector3">
            <a:avLst>
              <a:gd name="adj1" fmla="val -127433"/>
            </a:avLst>
          </a:prstGeom>
          <a:solidFill>
            <a:schemeClr val="accent1"/>
          </a:solidFill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9715" name="Grafik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728913"/>
            <a:ext cx="2755900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el 7"/>
          <p:cNvSpPr txBox="1">
            <a:spLocks/>
          </p:cNvSpPr>
          <p:nvPr/>
        </p:nvSpPr>
        <p:spPr>
          <a:xfrm>
            <a:off x="649288" y="2638425"/>
            <a:ext cx="3267075" cy="590550"/>
          </a:xfrm>
          <a:prstGeom prst="rect">
            <a:avLst/>
          </a:prstGeom>
          <a:solidFill>
            <a:srgbClr val="98A2AE"/>
          </a:solidFill>
          <a:ln w="28575">
            <a:solidFill>
              <a:schemeClr val="accent3"/>
            </a:solidFill>
          </a:ln>
        </p:spPr>
        <p:txBody>
          <a:bodyPr lIns="144000" tIns="0" rIns="144000" bIns="0" anchor="b">
            <a:spAutoFit/>
          </a:bodyPr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dirty="0" smtClean="0"/>
              <a:t>KUKA Sunrise</a:t>
            </a:r>
            <a:endParaRPr lang="de-DE" kern="0" dirty="0"/>
          </a:p>
        </p:txBody>
      </p:sp>
      <p:sp>
        <p:nvSpPr>
          <p:cNvPr id="25" name="Titel 7"/>
          <p:cNvSpPr txBox="1">
            <a:spLocks/>
          </p:cNvSpPr>
          <p:nvPr/>
        </p:nvSpPr>
        <p:spPr>
          <a:xfrm>
            <a:off x="4860925" y="2638425"/>
            <a:ext cx="2160588" cy="590400"/>
          </a:xfrm>
          <a:prstGeom prst="rect">
            <a:avLst/>
          </a:prstGeom>
          <a:solidFill>
            <a:srgbClr val="98A2AE"/>
          </a:solidFill>
          <a:ln w="28575">
            <a:solidFill>
              <a:schemeClr val="accent3"/>
            </a:solidFill>
          </a:ln>
        </p:spPr>
        <p:txBody>
          <a:bodyPr lIns="144000" tIns="0" rIns="144000" bIns="0" anchor="b">
            <a:spAutoFit/>
          </a:bodyPr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dirty="0" smtClean="0"/>
              <a:t>LBR </a:t>
            </a:r>
            <a:r>
              <a:rPr lang="de-DE" dirty="0" err="1" smtClean="0"/>
              <a:t>iiwa</a:t>
            </a:r>
            <a:endParaRPr lang="de-DE" kern="0" dirty="0"/>
          </a:p>
        </p:txBody>
      </p:sp>
      <p:sp>
        <p:nvSpPr>
          <p:cNvPr id="26" name="Titel 7"/>
          <p:cNvSpPr txBox="1">
            <a:spLocks/>
          </p:cNvSpPr>
          <p:nvPr/>
        </p:nvSpPr>
        <p:spPr>
          <a:xfrm>
            <a:off x="649288" y="1831033"/>
            <a:ext cx="6372225" cy="589905"/>
          </a:xfrm>
          <a:prstGeom prst="rect">
            <a:avLst/>
          </a:prstGeom>
          <a:solidFill>
            <a:srgbClr val="98A2AE"/>
          </a:solidFill>
          <a:ln w="28575">
            <a:solidFill>
              <a:schemeClr val="accent3"/>
            </a:solidFill>
          </a:ln>
        </p:spPr>
        <p:txBody>
          <a:bodyPr lIns="144000" tIns="0" rIns="144000" bIns="0" anchor="b">
            <a:spAutoFit/>
          </a:bodyPr>
          <a:lstStyle>
            <a:lvl1pPr algn="l" rtl="0" eaLnBrk="1" fontAlgn="base" hangingPunct="1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dirty="0" smtClean="0"/>
              <a:t>The </a:t>
            </a:r>
            <a:r>
              <a:rPr lang="de-DE" dirty="0" err="1" smtClean="0"/>
              <a:t>team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41309071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1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Inhaltsplatzhalter 1"/>
          <p:cNvSpPr>
            <a:spLocks noGrp="1"/>
          </p:cNvSpPr>
          <p:nvPr>
            <p:ph sz="quarter" idx="4294967295"/>
          </p:nvPr>
        </p:nvSpPr>
        <p:spPr>
          <a:xfrm>
            <a:off x="355600" y="1440000"/>
            <a:ext cx="8677275" cy="2327275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de-DE" sz="1600" noProof="0" dirty="0" smtClean="0"/>
              <a:t>Lightweight construction using </a:t>
            </a:r>
            <a:r>
              <a:rPr lang="en-GB" altLang="de-DE" sz="1600" noProof="0" dirty="0" err="1" smtClean="0"/>
              <a:t>aluminum</a:t>
            </a:r>
            <a:r>
              <a:rPr lang="en-GB" altLang="de-DE" sz="1600" noProof="0" dirty="0" smtClean="0"/>
              <a:t> design</a:t>
            </a:r>
          </a:p>
          <a:p>
            <a:pPr eaLnBrk="1" hangingPunct="1"/>
            <a:r>
              <a:rPr lang="en-GB" altLang="de-DE" sz="1600" noProof="0" dirty="0" smtClean="0"/>
              <a:t>Torque sensors in fail safe technology</a:t>
            </a:r>
          </a:p>
          <a:p>
            <a:pPr eaLnBrk="1" hangingPunct="1"/>
            <a:r>
              <a:rPr lang="en-GB" altLang="de-DE" sz="1600" noProof="0" dirty="0" smtClean="0"/>
              <a:t>Drive-electronics placed inside the mechanics</a:t>
            </a:r>
          </a:p>
          <a:p>
            <a:pPr eaLnBrk="1" hangingPunct="1"/>
            <a:r>
              <a:rPr lang="en-GB" altLang="de-DE" sz="1600" noProof="0" dirty="0" smtClean="0"/>
              <a:t>Automated mastering</a:t>
            </a:r>
            <a:endParaRPr lang="en-GB" altLang="de-DE" sz="1600" noProof="0" dirty="0"/>
          </a:p>
        </p:txBody>
      </p:sp>
      <p:sp>
        <p:nvSpPr>
          <p:cNvPr id="3072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noProof="0" dirty="0" smtClean="0"/>
              <a:t>Product overview – LBR </a:t>
            </a:r>
            <a:r>
              <a:rPr lang="en-GB" altLang="de-DE" noProof="0" dirty="0" err="1" smtClean="0"/>
              <a:t>iiwa</a:t>
            </a:r>
            <a:r>
              <a:rPr lang="en-GB" altLang="de-DE" noProof="0" dirty="0" smtClean="0"/>
              <a:t>, 7 kg and 14 kg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15724"/>
              </p:ext>
            </p:extLst>
          </p:nvPr>
        </p:nvGraphicFramePr>
        <p:xfrm>
          <a:off x="644525" y="3040063"/>
          <a:ext cx="6964363" cy="33131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6284"/>
                <a:gridCol w="1926625"/>
                <a:gridCol w="2321454"/>
              </a:tblGrid>
              <a:tr h="379002">
                <a:tc>
                  <a:txBody>
                    <a:bodyPr/>
                    <a:lstStyle/>
                    <a:p>
                      <a:pPr lvl="1" algn="l" fontAlgn="b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LBR </a:t>
                      </a:r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iiwa</a:t>
                      </a:r>
                      <a:endParaRPr lang="de-D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LBR </a:t>
                      </a:r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iiwa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7 R800 </a:t>
                      </a:r>
                    </a:p>
                  </a:txBody>
                  <a:tcPr marL="9524" marR="9524" marT="9528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LBR </a:t>
                      </a:r>
                      <a:r>
                        <a:rPr lang="de-DE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iiwa</a:t>
                      </a:r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14 R820   </a:t>
                      </a:r>
                    </a:p>
                  </a:txBody>
                  <a:tcPr marL="9524" marR="9524" marT="9528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Rated</a:t>
                      </a:r>
                      <a:r>
                        <a:rPr lang="en-US" sz="14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payload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kg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 kg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Number of</a:t>
                      </a:r>
                      <a:r>
                        <a:rPr lang="en-US" sz="14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axes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Mounting flange A7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DIN ISO 9409-1-A50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DIN ISO 9409-1-A50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>
                    <a:lnT>
                      <a:noFill/>
                    </a:lnT>
                  </a:tcPr>
                </a:tc>
              </a:tr>
              <a:tr h="353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Mounting position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User-defined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User-defined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/>
                </a:tc>
              </a:tr>
              <a:tr h="353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Protection level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IP 54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IP 54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/>
                </a:tc>
              </a:tr>
              <a:tr h="353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Pose repeatability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±0,1 mm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±0,1 mm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/>
                </a:tc>
              </a:tr>
              <a:tr h="4616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Torque accuracy </a:t>
                      </a:r>
                      <a:b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(per axis of  maximum torque)</a:t>
                      </a:r>
                      <a:endParaRPr lang="en-US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±2 %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±2 %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/>
                </a:tc>
              </a:tr>
              <a:tr h="353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Weight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23,9 kg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29,9kg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4" marR="9524" marT="9528" marB="0" anchor="b"/>
                </a:tc>
              </a:tr>
            </a:tbl>
          </a:graphicData>
        </a:graphic>
      </p:graphicFrame>
      <p:pic>
        <p:nvPicPr>
          <p:cNvPr id="30753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933700"/>
            <a:ext cx="649288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4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350" y="1917700"/>
            <a:ext cx="985838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7" name="Gruppieren 6"/>
          <p:cNvGrpSpPr>
            <a:grpSpLocks/>
          </p:cNvGrpSpPr>
          <p:nvPr/>
        </p:nvGrpSpPr>
        <p:grpSpPr bwMode="auto">
          <a:xfrm>
            <a:off x="8748713" y="2493963"/>
            <a:ext cx="225425" cy="2519362"/>
            <a:chOff x="8749258" y="2493690"/>
            <a:chExt cx="224942" cy="2520280"/>
          </a:xfrm>
        </p:grpSpPr>
        <p:cxnSp>
          <p:nvCxnSpPr>
            <p:cNvPr id="3" name="Gerade Verbindung 2"/>
            <p:cNvCxnSpPr/>
            <p:nvPr/>
          </p:nvCxnSpPr>
          <p:spPr bwMode="auto">
            <a:xfrm>
              <a:off x="8749258" y="2507982"/>
              <a:ext cx="21543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" name="Gerade Verbindung 4"/>
            <p:cNvCxnSpPr/>
            <p:nvPr/>
          </p:nvCxnSpPr>
          <p:spPr bwMode="auto">
            <a:xfrm>
              <a:off x="8964695" y="2493690"/>
              <a:ext cx="0" cy="252028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Gerade Verbindung 12"/>
            <p:cNvCxnSpPr/>
            <p:nvPr/>
          </p:nvCxnSpPr>
          <p:spPr bwMode="auto">
            <a:xfrm>
              <a:off x="8758763" y="5001265"/>
              <a:ext cx="21543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7785547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noProof="0" dirty="0" smtClean="0"/>
              <a:t>Options – Energy supply</a:t>
            </a:r>
          </a:p>
        </p:txBody>
      </p:sp>
      <p:sp>
        <p:nvSpPr>
          <p:cNvPr id="31748" name="Inhaltsplatzhalter 1"/>
          <p:cNvSpPr txBox="1">
            <a:spLocks/>
          </p:cNvSpPr>
          <p:nvPr/>
        </p:nvSpPr>
        <p:spPr bwMode="auto">
          <a:xfrm>
            <a:off x="355600" y="1606550"/>
            <a:ext cx="8677275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3538" indent="-182563"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1pPr>
            <a:lvl2pPr marL="531813" indent="-169863"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717550" indent="-176213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900113" indent="-182563" eaLnBrk="0" hangingPunct="0">
              <a:spcBef>
                <a:spcPct val="20000"/>
              </a:spcBef>
              <a:buClr>
                <a:schemeClr val="tx1"/>
              </a:buClr>
              <a:buChar char="-"/>
              <a:defRPr sz="1400">
                <a:solidFill>
                  <a:schemeClr val="tx1"/>
                </a:solidFill>
                <a:latin typeface="Arial" charset="0"/>
              </a:defRPr>
            </a:lvl4pPr>
            <a:lvl5pPr marL="3227388" indent="-2152650" eaLnBrk="0" hangingPunct="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marL="3684588" indent="-215265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4141788" indent="-215265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4598988" indent="-215265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5056188" indent="-215265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altLang="de-DE" dirty="0"/>
              <a:t>The energy supply for external components is placed inside the kinematic structure</a:t>
            </a:r>
          </a:p>
          <a:p>
            <a:pPr algn="l"/>
            <a:r>
              <a:rPr lang="en-US" altLang="de-DE" dirty="0"/>
              <a:t>Two energy supply systems are available</a:t>
            </a:r>
          </a:p>
          <a:p>
            <a:pPr algn="l"/>
            <a:endParaRPr lang="en-US" altLang="de-DE" dirty="0"/>
          </a:p>
          <a:p>
            <a:pPr algn="l"/>
            <a:r>
              <a:rPr lang="en-US" altLang="de-DE" dirty="0"/>
              <a:t>Pneumatic</a:t>
            </a:r>
          </a:p>
          <a:p>
            <a:pPr lvl="1" algn="l"/>
            <a:r>
              <a:rPr lang="en-US" altLang="de-DE" dirty="0"/>
              <a:t>2 x air (Diameter </a:t>
            </a:r>
            <a:r>
              <a:rPr lang="en-US" altLang="de-DE" dirty="0" smtClean="0"/>
              <a:t>4,0 </a:t>
            </a:r>
            <a:r>
              <a:rPr lang="en-US" altLang="de-DE" dirty="0"/>
              <a:t>mm)</a:t>
            </a:r>
          </a:p>
          <a:p>
            <a:pPr lvl="1" algn="l"/>
            <a:r>
              <a:rPr lang="en-US" altLang="de-DE" dirty="0"/>
              <a:t>2 x electric (1,0 mm²)</a:t>
            </a:r>
          </a:p>
          <a:p>
            <a:pPr lvl="1" algn="l"/>
            <a:r>
              <a:rPr lang="en-US" altLang="de-DE" dirty="0"/>
              <a:t>1 x </a:t>
            </a:r>
            <a:r>
              <a:rPr lang="en-US" altLang="de-DE" dirty="0" err="1"/>
              <a:t>ethernet</a:t>
            </a:r>
            <a:r>
              <a:rPr lang="en-US" altLang="de-DE" dirty="0"/>
              <a:t>-compliant cabling</a:t>
            </a:r>
          </a:p>
          <a:p>
            <a:pPr algn="l"/>
            <a:endParaRPr lang="en-US" altLang="de-DE" dirty="0"/>
          </a:p>
          <a:p>
            <a:pPr algn="l"/>
            <a:r>
              <a:rPr lang="en-US" altLang="de-DE" dirty="0"/>
              <a:t>Electric</a:t>
            </a:r>
          </a:p>
          <a:p>
            <a:pPr lvl="1" algn="l"/>
            <a:r>
              <a:rPr lang="en-US" altLang="de-DE" dirty="0"/>
              <a:t>3 x twisted-pair wires (AWG28)</a:t>
            </a:r>
          </a:p>
          <a:p>
            <a:pPr lvl="1" algn="l"/>
            <a:r>
              <a:rPr lang="en-US" altLang="de-DE" dirty="0"/>
              <a:t>4 x electric (1,0 mm²)</a:t>
            </a:r>
          </a:p>
          <a:p>
            <a:pPr lvl="1" algn="l"/>
            <a:r>
              <a:rPr lang="en-US" altLang="de-DE" dirty="0"/>
              <a:t>1 x </a:t>
            </a:r>
            <a:r>
              <a:rPr lang="en-US" altLang="de-DE" dirty="0" err="1"/>
              <a:t>ethernet</a:t>
            </a:r>
            <a:r>
              <a:rPr lang="en-US" altLang="de-DE" dirty="0"/>
              <a:t>-compliant cabling</a:t>
            </a:r>
          </a:p>
        </p:txBody>
      </p:sp>
      <p:pic>
        <p:nvPicPr>
          <p:cNvPr id="31749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411413"/>
            <a:ext cx="8731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5742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7975" y="944970"/>
            <a:ext cx="8677275" cy="276999"/>
          </a:xfrm>
        </p:spPr>
        <p:txBody>
          <a:bodyPr/>
          <a:lstStyle/>
          <a:p>
            <a:r>
              <a:rPr lang="en-GB" noProof="0" dirty="0" smtClean="0"/>
              <a:t>ii invite you</a:t>
            </a:r>
            <a:endParaRPr lang="en-GB" noProof="0" dirty="0"/>
          </a:p>
        </p:txBody>
      </p:sp>
      <p:pic>
        <p:nvPicPr>
          <p:cNvPr id="7" name="LBRiiwa_Imagemovie.wmv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13" y="1333500"/>
            <a:ext cx="8913812" cy="50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353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noProof="0" dirty="0" smtClean="0"/>
              <a:t>Options – media flange</a:t>
            </a:r>
          </a:p>
        </p:txBody>
      </p:sp>
      <p:sp>
        <p:nvSpPr>
          <p:cNvPr id="32772" name="Inhaltsplatzhalter 1"/>
          <p:cNvSpPr txBox="1">
            <a:spLocks/>
          </p:cNvSpPr>
          <p:nvPr/>
        </p:nvSpPr>
        <p:spPr bwMode="auto">
          <a:xfrm>
            <a:off x="355600" y="1606550"/>
            <a:ext cx="8677275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3538" indent="-182563"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1pPr>
            <a:lvl2pPr marL="531813" indent="-169863"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717550" indent="-176213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900113" indent="-182563" eaLnBrk="0" hangingPunct="0">
              <a:spcBef>
                <a:spcPct val="20000"/>
              </a:spcBef>
              <a:buClr>
                <a:schemeClr val="tx1"/>
              </a:buClr>
              <a:buChar char="-"/>
              <a:defRPr sz="1400">
                <a:solidFill>
                  <a:schemeClr val="tx1"/>
                </a:solidFill>
                <a:latin typeface="Arial" charset="0"/>
              </a:defRPr>
            </a:lvl4pPr>
            <a:lvl5pPr marL="3227388" indent="-2152650" eaLnBrk="0" hangingPunct="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marL="3684588" indent="-215265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4141788" indent="-215265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4598988" indent="-215265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5056188" indent="-215265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GB" altLang="de-DE" dirty="0" smtClean="0"/>
              <a:t>Media flange is available in different options with different interfaces</a:t>
            </a:r>
          </a:p>
          <a:p>
            <a:pPr algn="l"/>
            <a:endParaRPr lang="en-GB" altLang="de-DE" dirty="0" smtClean="0"/>
          </a:p>
          <a:p>
            <a:pPr algn="l"/>
            <a:r>
              <a:rPr lang="en-GB" altLang="de-DE" dirty="0" smtClean="0"/>
              <a:t>Available media interfaces</a:t>
            </a:r>
          </a:p>
          <a:p>
            <a:pPr lvl="1" algn="l"/>
            <a:r>
              <a:rPr lang="en-GB" altLang="de-DE" dirty="0" smtClean="0"/>
              <a:t>Pneumatic, without valve</a:t>
            </a:r>
          </a:p>
          <a:p>
            <a:pPr lvl="1" algn="l"/>
            <a:r>
              <a:rPr lang="en-GB" altLang="de-DE" dirty="0" smtClean="0"/>
              <a:t>Pneumatic, with valve</a:t>
            </a:r>
          </a:p>
          <a:p>
            <a:pPr lvl="1" algn="l"/>
            <a:r>
              <a:rPr lang="en-GB" altLang="de-DE" dirty="0" smtClean="0"/>
              <a:t>Energy supply 24 V</a:t>
            </a:r>
          </a:p>
          <a:p>
            <a:pPr lvl="1" algn="l"/>
            <a:r>
              <a:rPr lang="en-GB" altLang="de-DE" dirty="0" smtClean="0"/>
              <a:t>Analogue electrical wires</a:t>
            </a:r>
          </a:p>
          <a:p>
            <a:pPr lvl="1" algn="l"/>
            <a:r>
              <a:rPr lang="en-GB" altLang="de-DE" dirty="0" smtClean="0"/>
              <a:t>Digital inputs/outputs</a:t>
            </a:r>
          </a:p>
          <a:p>
            <a:pPr lvl="1" algn="l"/>
            <a:r>
              <a:rPr lang="en-GB" altLang="de-DE" dirty="0" smtClean="0"/>
              <a:t>Ethernet-compliant cabling</a:t>
            </a:r>
          </a:p>
          <a:p>
            <a:pPr algn="l"/>
            <a:endParaRPr lang="en-GB" altLang="de-DE" dirty="0" smtClean="0"/>
          </a:p>
          <a:p>
            <a:pPr algn="l"/>
            <a:r>
              <a:rPr lang="en-GB" altLang="de-DE" dirty="0" smtClean="0"/>
              <a:t>Available intelligent interfaces</a:t>
            </a:r>
          </a:p>
          <a:p>
            <a:pPr lvl="1" algn="l"/>
            <a:r>
              <a:rPr lang="en-GB" altLang="de-DE" dirty="0" smtClean="0"/>
              <a:t>Dead-man switch</a:t>
            </a:r>
          </a:p>
          <a:p>
            <a:pPr lvl="1" algn="l"/>
            <a:r>
              <a:rPr lang="en-GB" altLang="de-DE" dirty="0" smtClean="0"/>
              <a:t>Application switch</a:t>
            </a:r>
          </a:p>
          <a:p>
            <a:pPr lvl="1" algn="l"/>
            <a:r>
              <a:rPr lang="en-GB" altLang="de-DE" dirty="0" smtClean="0"/>
              <a:t>Tool recognition</a:t>
            </a:r>
            <a:endParaRPr lang="en-GB" alt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25" y="2798072"/>
            <a:ext cx="3816427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581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"/>
          <p:cNvSpPr>
            <a:spLocks noGrp="1"/>
          </p:cNvSpPr>
          <p:nvPr>
            <p:ph type="title"/>
          </p:nvPr>
        </p:nvSpPr>
        <p:spPr>
          <a:xfrm>
            <a:off x="307975" y="946150"/>
            <a:ext cx="8677275" cy="274638"/>
          </a:xfrm>
        </p:spPr>
        <p:txBody>
          <a:bodyPr/>
          <a:lstStyle/>
          <a:p>
            <a:r>
              <a:rPr lang="en-GB" altLang="de-DE" noProof="0" dirty="0" smtClean="0"/>
              <a:t>Options – media flange</a:t>
            </a:r>
          </a:p>
        </p:txBody>
      </p:sp>
      <p:sp>
        <p:nvSpPr>
          <p:cNvPr id="29" name="Rechteck 14"/>
          <p:cNvSpPr>
            <a:spLocks noChangeArrowheads="1"/>
          </p:cNvSpPr>
          <p:nvPr/>
        </p:nvSpPr>
        <p:spPr bwMode="auto">
          <a:xfrm>
            <a:off x="40943" y="1321676"/>
            <a:ext cx="9066545" cy="5051930"/>
          </a:xfrm>
          <a:prstGeom prst="rect">
            <a:avLst/>
          </a:prstGeom>
          <a:noFill/>
          <a:ln w="38100"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5313" tIns="32656" rIns="65313" bIns="32656">
            <a:spAutoFit/>
          </a:bodyPr>
          <a:lstStyle>
            <a:lvl1pPr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sz="1400" b="1" dirty="0" smtClean="0"/>
              <a:t>Media-</a:t>
            </a:r>
            <a:r>
              <a:rPr lang="de-DE" sz="1400" b="1" dirty="0" err="1" smtClean="0"/>
              <a:t>Flange</a:t>
            </a:r>
            <a:r>
              <a:rPr lang="de-DE" sz="1400" dirty="0" smtClean="0"/>
              <a:t>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sz="12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sz="12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 smtClean="0"/>
          </a:p>
        </p:txBody>
      </p:sp>
      <p:sp>
        <p:nvSpPr>
          <p:cNvPr id="30" name="Rechteck 29"/>
          <p:cNvSpPr/>
          <p:nvPr/>
        </p:nvSpPr>
        <p:spPr bwMode="auto">
          <a:xfrm>
            <a:off x="138918" y="4144424"/>
            <a:ext cx="8847238" cy="189522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effectLst/>
              </a:rPr>
              <a:t>Energy</a:t>
            </a:r>
            <a:r>
              <a:rPr kumimoji="0" lang="de-DE" sz="12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effectLst/>
              </a:rPr>
              <a:t>supply</a:t>
            </a:r>
            <a:r>
              <a:rPr kumimoji="0" lang="de-DE" sz="1200" b="1" i="0" u="none" strike="noStrike" cap="none" normalizeH="0" baseline="0" dirty="0" smtClean="0">
                <a:ln>
                  <a:noFill/>
                </a:ln>
                <a:effectLst/>
              </a:rPr>
              <a:t> </a:t>
            </a: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effectLst/>
              </a:rPr>
              <a:t>electric</a:t>
            </a:r>
            <a:endParaRPr kumimoji="0" lang="de-DE" sz="12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de-DE" sz="14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138918" y="1904666"/>
            <a:ext cx="8847238" cy="21077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dirty="0" err="1" smtClean="0"/>
              <a:t>Energy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supply</a:t>
            </a:r>
            <a:r>
              <a:rPr lang="de-DE" sz="1200" b="1" dirty="0" smtClean="0"/>
              <a:t> </a:t>
            </a:r>
            <a:r>
              <a:rPr kumimoji="0" lang="de-DE" sz="1200" b="1" i="0" u="none" strike="noStrike" cap="none" normalizeH="0" dirty="0" smtClean="0">
                <a:ln>
                  <a:noFill/>
                </a:ln>
                <a:effectLst/>
              </a:rPr>
              <a:t> </a:t>
            </a:r>
            <a:r>
              <a:rPr lang="de-DE" sz="1200" b="1" dirty="0" err="1" smtClean="0"/>
              <a:t>pneumatic</a:t>
            </a:r>
            <a:endParaRPr kumimoji="0" lang="de-DE" sz="1200" b="1" i="0" u="none" strike="noStrike" cap="none" normalizeH="0" baseline="0" dirty="0" smtClean="0">
              <a:ln>
                <a:noFill/>
              </a:ln>
              <a:effectLst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de-DE" sz="14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2" name="Flussdiagramm: Prozess 31"/>
          <p:cNvSpPr/>
          <p:nvPr/>
        </p:nvSpPr>
        <p:spPr bwMode="auto">
          <a:xfrm>
            <a:off x="3305175" y="1595470"/>
            <a:ext cx="2459318" cy="4633880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de-DE" sz="1200" b="1" dirty="0" smtClean="0"/>
              <a:t>IO</a:t>
            </a:r>
            <a:endParaRPr lang="de-DE" sz="1200" b="1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</p:txBody>
      </p:sp>
      <p:pic>
        <p:nvPicPr>
          <p:cNvPr id="33" name="Grafik 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80" y="4571486"/>
            <a:ext cx="931109" cy="56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Flussdiagramm: Prozess 33"/>
          <p:cNvSpPr/>
          <p:nvPr/>
        </p:nvSpPr>
        <p:spPr bwMode="auto">
          <a:xfrm>
            <a:off x="5989360" y="1600199"/>
            <a:ext cx="2924405" cy="4629151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de-DE" sz="1200" b="1" dirty="0" smtClean="0"/>
              <a:t>Touch</a:t>
            </a:r>
            <a:endParaRPr kumimoji="0" lang="de-D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Flussdiagramm: Prozess 34"/>
          <p:cNvSpPr/>
          <p:nvPr/>
        </p:nvSpPr>
        <p:spPr bwMode="auto">
          <a:xfrm>
            <a:off x="634110" y="1600199"/>
            <a:ext cx="2436712" cy="4629151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de-DE" sz="1200" b="1" dirty="0"/>
              <a:t>Standard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</p:txBody>
      </p:sp>
      <p:sp>
        <p:nvSpPr>
          <p:cNvPr id="36" name="Rechteck 35"/>
          <p:cNvSpPr/>
          <p:nvPr/>
        </p:nvSpPr>
        <p:spPr bwMode="auto">
          <a:xfrm>
            <a:off x="708625" y="1904666"/>
            <a:ext cx="2282225" cy="210777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1200" u="sng" dirty="0" smtClean="0">
                <a:cs typeface="Arial" charset="0"/>
              </a:rPr>
              <a:t>Media-</a:t>
            </a:r>
            <a:r>
              <a:rPr lang="de-DE" sz="1200" u="sng" dirty="0" err="1" smtClean="0">
                <a:cs typeface="Arial" charset="0"/>
              </a:rPr>
              <a:t>Flange</a:t>
            </a:r>
            <a:r>
              <a:rPr lang="de-DE" sz="1200" u="sng" dirty="0" smtClean="0">
                <a:cs typeface="Arial" charset="0"/>
              </a:rPr>
              <a:t> </a:t>
            </a:r>
            <a:r>
              <a:rPr lang="de-DE" sz="1200" u="sng" dirty="0" err="1" smtClean="0">
                <a:cs typeface="Arial" charset="0"/>
              </a:rPr>
              <a:t>pneumatic</a:t>
            </a:r>
            <a:endParaRPr lang="de-DE" sz="1200" u="sng" dirty="0" smtClean="0">
              <a:cs typeface="Arial" charset="0"/>
            </a:endParaRPr>
          </a:p>
          <a:p>
            <a:r>
              <a:rPr lang="de-DE" sz="1200" dirty="0" smtClean="0"/>
              <a:t>	</a:t>
            </a:r>
            <a:endParaRPr lang="de-DE" sz="1200" dirty="0">
              <a:cs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7" name="Grafik 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29" y="2172744"/>
            <a:ext cx="816613" cy="51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hteck 37"/>
          <p:cNvSpPr/>
          <p:nvPr/>
        </p:nvSpPr>
        <p:spPr bwMode="auto">
          <a:xfrm>
            <a:off x="712178" y="4147392"/>
            <a:ext cx="2278672" cy="1954361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None/>
              <a:defRPr/>
            </a:pPr>
            <a:r>
              <a:rPr lang="de-DE" sz="1200" u="sng" dirty="0" smtClean="0"/>
              <a:t>Media-</a:t>
            </a:r>
            <a:r>
              <a:rPr lang="de-DE" sz="1200" u="sng" dirty="0" err="1" smtClean="0"/>
              <a:t>Flange</a:t>
            </a:r>
            <a:r>
              <a:rPr lang="de-DE" sz="1200" u="sng" dirty="0" smtClean="0"/>
              <a:t> </a:t>
            </a:r>
            <a:r>
              <a:rPr lang="de-DE" sz="1200" u="sng" dirty="0" err="1" smtClean="0"/>
              <a:t>electric</a:t>
            </a:r>
            <a:endParaRPr lang="de-DE" sz="1200" u="sng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9" name="Grafik 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59" y="4407207"/>
            <a:ext cx="884657" cy="51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hteck 39"/>
          <p:cNvSpPr/>
          <p:nvPr/>
        </p:nvSpPr>
        <p:spPr bwMode="auto">
          <a:xfrm>
            <a:off x="6067428" y="1910652"/>
            <a:ext cx="2763305" cy="2101788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1200" u="sng" dirty="0" smtClean="0">
                <a:cs typeface="Arial" charset="0"/>
              </a:rPr>
              <a:t>Media-</a:t>
            </a:r>
            <a:r>
              <a:rPr lang="de-DE" sz="1200" u="sng" dirty="0" err="1" smtClean="0">
                <a:cs typeface="Arial" charset="0"/>
              </a:rPr>
              <a:t>Flange</a:t>
            </a:r>
            <a:r>
              <a:rPr lang="de-DE" sz="1200" u="sng" dirty="0" smtClean="0">
                <a:cs typeface="Arial" charset="0"/>
              </a:rPr>
              <a:t> Touch </a:t>
            </a:r>
            <a:r>
              <a:rPr lang="de-DE" sz="1200" u="sng" dirty="0" err="1" smtClean="0">
                <a:cs typeface="Arial" charset="0"/>
              </a:rPr>
              <a:t>pneumatic</a:t>
            </a:r>
            <a:endParaRPr lang="de-DE" sz="1200" u="sng" dirty="0">
              <a:cs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hteck 40"/>
          <p:cNvSpPr/>
          <p:nvPr/>
        </p:nvSpPr>
        <p:spPr bwMode="auto">
          <a:xfrm>
            <a:off x="3383420" y="1910653"/>
            <a:ext cx="2303005" cy="210178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1200" u="sng" dirty="0" smtClean="0">
                <a:cs typeface="Arial" charset="0"/>
              </a:rPr>
              <a:t>Media-</a:t>
            </a:r>
            <a:r>
              <a:rPr lang="de-DE" sz="1200" u="sng" dirty="0" err="1" smtClean="0">
                <a:cs typeface="Arial" charset="0"/>
              </a:rPr>
              <a:t>Flange</a:t>
            </a:r>
            <a:r>
              <a:rPr lang="de-DE" sz="1200" u="sng" dirty="0" smtClean="0">
                <a:cs typeface="Arial" charset="0"/>
              </a:rPr>
              <a:t> IO </a:t>
            </a:r>
            <a:r>
              <a:rPr lang="de-DE" sz="1200" u="sng" dirty="0" err="1" smtClean="0">
                <a:cs typeface="Arial" charset="0"/>
              </a:rPr>
              <a:t>pneumatic</a:t>
            </a:r>
            <a:endParaRPr lang="de-DE" sz="1200" u="sng" dirty="0">
              <a:cs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2" name="Grafik 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01" y="2141525"/>
            <a:ext cx="900421" cy="51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hteck 42"/>
          <p:cNvSpPr/>
          <p:nvPr/>
        </p:nvSpPr>
        <p:spPr bwMode="auto">
          <a:xfrm>
            <a:off x="3383419" y="4144425"/>
            <a:ext cx="2303005" cy="1957328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None/>
              <a:defRPr/>
            </a:pPr>
            <a:r>
              <a:rPr lang="de-DE" sz="1200" u="sng" dirty="0" smtClean="0"/>
              <a:t>Media-</a:t>
            </a:r>
            <a:r>
              <a:rPr lang="de-DE" sz="1200" u="sng" dirty="0" err="1" smtClean="0"/>
              <a:t>Flange</a:t>
            </a:r>
            <a:r>
              <a:rPr lang="de-DE" sz="1200" u="sng" dirty="0" smtClean="0"/>
              <a:t> IO </a:t>
            </a:r>
            <a:r>
              <a:rPr lang="de-DE" sz="1200" u="sng" dirty="0" err="1" smtClean="0"/>
              <a:t>electric</a:t>
            </a:r>
            <a:endParaRPr lang="de-DE" sz="1200" u="sng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4" name="Grafik 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283" y="4407207"/>
            <a:ext cx="884658" cy="51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hteck 44"/>
          <p:cNvSpPr/>
          <p:nvPr/>
        </p:nvSpPr>
        <p:spPr bwMode="auto">
          <a:xfrm>
            <a:off x="6067428" y="4144424"/>
            <a:ext cx="2763305" cy="1957329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None/>
              <a:defRPr/>
            </a:pPr>
            <a:r>
              <a:rPr lang="de-DE" sz="1200" u="sng" dirty="0" smtClean="0"/>
              <a:t>Media-</a:t>
            </a:r>
            <a:r>
              <a:rPr lang="de-DE" sz="1200" u="sng" dirty="0" err="1" smtClean="0"/>
              <a:t>Flange</a:t>
            </a:r>
            <a:r>
              <a:rPr lang="de-DE" sz="1200" u="sng" dirty="0" smtClean="0"/>
              <a:t> Touch </a:t>
            </a:r>
            <a:r>
              <a:rPr lang="de-DE" sz="1200" u="sng" dirty="0" err="1" smtClean="0"/>
              <a:t>electric</a:t>
            </a:r>
            <a:endParaRPr lang="de-DE" sz="1200" u="sng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23063" y="2725023"/>
            <a:ext cx="2267787" cy="1371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900" b="1" dirty="0" smtClean="0">
                <a:cs typeface="Arial" charset="0"/>
              </a:rPr>
              <a:t>-2x Air</a:t>
            </a:r>
            <a:r>
              <a:rPr lang="de-DE" sz="900" dirty="0" smtClean="0">
                <a:cs typeface="Arial" charset="0"/>
              </a:rPr>
              <a:t/>
            </a:r>
            <a:br>
              <a:rPr lang="de-DE" sz="900" dirty="0" smtClean="0">
                <a:cs typeface="Arial" charset="0"/>
              </a:rPr>
            </a:br>
            <a:r>
              <a:rPr lang="de-DE" sz="900" dirty="0" smtClean="0">
                <a:cs typeface="Arial" charset="0"/>
              </a:rPr>
              <a:t>(2x 4 mm </a:t>
            </a:r>
            <a:r>
              <a:rPr lang="de-DE" sz="900" dirty="0" err="1" smtClean="0">
                <a:cs typeface="Arial" charset="0"/>
              </a:rPr>
              <a:t>air</a:t>
            </a:r>
            <a:r>
              <a:rPr lang="de-DE" sz="900" dirty="0" smtClean="0">
                <a:cs typeface="Arial" charset="0"/>
              </a:rPr>
              <a:t> </a:t>
            </a:r>
            <a:r>
              <a:rPr lang="de-DE" sz="900" dirty="0" err="1" smtClean="0">
                <a:cs typeface="Arial" charset="0"/>
              </a:rPr>
              <a:t>connection</a:t>
            </a:r>
            <a:r>
              <a:rPr lang="de-DE" sz="900" dirty="0" smtClean="0">
                <a:cs typeface="Arial" charset="0"/>
              </a:rPr>
              <a:t> not </a:t>
            </a:r>
            <a:r>
              <a:rPr lang="de-DE" sz="900" dirty="0" err="1" smtClean="0">
                <a:cs typeface="Arial" charset="0"/>
              </a:rPr>
              <a:t>switched</a:t>
            </a:r>
            <a:r>
              <a:rPr lang="de-DE" sz="900" dirty="0" smtClean="0">
                <a:cs typeface="Arial" charset="0"/>
              </a:rPr>
              <a:t>)  </a:t>
            </a:r>
            <a:endParaRPr lang="de-DE" sz="900" dirty="0">
              <a:cs typeface="Arial" charset="0"/>
            </a:endParaRPr>
          </a:p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900" b="1" dirty="0" smtClean="0"/>
              <a:t>-1x Power </a:t>
            </a:r>
            <a:r>
              <a:rPr lang="de-DE" sz="900" b="1" dirty="0" err="1" smtClean="0"/>
              <a:t>supply</a:t>
            </a:r>
            <a:r>
              <a:rPr lang="de-DE" sz="900" dirty="0" smtClean="0"/>
              <a:t/>
            </a:r>
            <a:br>
              <a:rPr lang="de-DE" sz="900" dirty="0" smtClean="0"/>
            </a:br>
            <a:r>
              <a:rPr lang="de-DE" sz="900" dirty="0" smtClean="0"/>
              <a:t>(5 A max. 30 </a:t>
            </a:r>
            <a:r>
              <a:rPr lang="de-DE" sz="900" dirty="0"/>
              <a:t>V, M8 </a:t>
            </a:r>
            <a:r>
              <a:rPr lang="de-DE" sz="900" dirty="0" err="1" smtClean="0"/>
              <a:t>connector</a:t>
            </a:r>
            <a:r>
              <a:rPr lang="de-DE" sz="900" dirty="0" smtClean="0"/>
              <a:t>)</a:t>
            </a:r>
          </a:p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900" b="1" dirty="0">
                <a:cs typeface="Arial" charset="0"/>
              </a:rPr>
              <a:t>- Interface </a:t>
            </a:r>
            <a:r>
              <a:rPr lang="de-DE" sz="900" b="1" dirty="0" err="1">
                <a:cs typeface="Arial" charset="0"/>
              </a:rPr>
              <a:t>for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fieldbus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and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low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level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signals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dirty="0" smtClean="0">
                <a:cs typeface="Arial" charset="0"/>
              </a:rPr>
              <a:t/>
            </a:r>
            <a:br>
              <a:rPr lang="de-DE" sz="900" dirty="0" smtClean="0">
                <a:cs typeface="Arial" charset="0"/>
              </a:rPr>
            </a:br>
            <a:r>
              <a:rPr lang="de-DE" sz="900" dirty="0" smtClean="0">
                <a:cs typeface="Arial" charset="0"/>
              </a:rPr>
              <a:t>(4x AWG 26 </a:t>
            </a:r>
            <a:r>
              <a:rPr lang="de-DE" sz="900" dirty="0" err="1">
                <a:cs typeface="Arial" charset="0"/>
              </a:rPr>
              <a:t>shielded</a:t>
            </a:r>
            <a:r>
              <a:rPr lang="de-DE" sz="900" dirty="0">
                <a:cs typeface="Arial" charset="0"/>
              </a:rPr>
              <a:t>, </a:t>
            </a:r>
            <a:r>
              <a:rPr lang="de-DE" sz="900" dirty="0" smtClean="0">
                <a:cs typeface="Arial" charset="0"/>
              </a:rPr>
              <a:t>M8 </a:t>
            </a:r>
            <a:r>
              <a:rPr lang="de-DE" sz="900" dirty="0" err="1"/>
              <a:t>connector</a:t>
            </a:r>
            <a:r>
              <a:rPr lang="de-DE" sz="900" dirty="0" smtClean="0">
                <a:cs typeface="Arial" charset="0"/>
              </a:rPr>
              <a:t>)</a:t>
            </a:r>
            <a:endParaRPr lang="de-DE" sz="900" dirty="0"/>
          </a:p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endParaRPr lang="de-DE" sz="1030" dirty="0" smtClean="0">
              <a:cs typeface="Arial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3383243" y="2661524"/>
            <a:ext cx="2381250" cy="128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900" b="1" dirty="0" smtClean="0">
                <a:cs typeface="Arial" charset="0"/>
              </a:rPr>
              <a:t>-2x Air</a:t>
            </a:r>
            <a:r>
              <a:rPr lang="de-DE" sz="900" dirty="0" smtClean="0">
                <a:cs typeface="Arial" charset="0"/>
              </a:rPr>
              <a:t/>
            </a:r>
            <a:br>
              <a:rPr lang="de-DE" sz="900" dirty="0" smtClean="0">
                <a:cs typeface="Arial" charset="0"/>
              </a:rPr>
            </a:br>
            <a:r>
              <a:rPr lang="de-DE" sz="900" dirty="0" smtClean="0">
                <a:cs typeface="Arial" charset="0"/>
              </a:rPr>
              <a:t>(</a:t>
            </a:r>
            <a:r>
              <a:rPr lang="de-DE" sz="900" dirty="0">
                <a:cs typeface="Arial" charset="0"/>
              </a:rPr>
              <a:t>2x 4 mm </a:t>
            </a:r>
            <a:r>
              <a:rPr lang="de-DE" sz="900" dirty="0" err="1">
                <a:cs typeface="Arial" charset="0"/>
              </a:rPr>
              <a:t>air</a:t>
            </a:r>
            <a:r>
              <a:rPr lang="de-DE" sz="900" dirty="0">
                <a:cs typeface="Arial" charset="0"/>
              </a:rPr>
              <a:t> </a:t>
            </a:r>
            <a:r>
              <a:rPr lang="de-DE" sz="900" dirty="0" err="1">
                <a:cs typeface="Arial" charset="0"/>
              </a:rPr>
              <a:t>connection</a:t>
            </a:r>
            <a:r>
              <a:rPr lang="de-DE" sz="900" dirty="0">
                <a:cs typeface="Arial" charset="0"/>
              </a:rPr>
              <a:t> not </a:t>
            </a:r>
            <a:r>
              <a:rPr lang="de-DE" sz="900" dirty="0" err="1">
                <a:cs typeface="Arial" charset="0"/>
              </a:rPr>
              <a:t>switched</a:t>
            </a:r>
            <a:r>
              <a:rPr lang="de-DE" sz="900" dirty="0">
                <a:cs typeface="Arial" charset="0"/>
              </a:rPr>
              <a:t>)</a:t>
            </a:r>
          </a:p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900" b="1" dirty="0">
                <a:cs typeface="Arial" charset="0"/>
              </a:rPr>
              <a:t>-</a:t>
            </a:r>
            <a:r>
              <a:rPr lang="de-DE" sz="900" b="1" dirty="0" smtClean="0">
                <a:cs typeface="Arial" charset="0"/>
              </a:rPr>
              <a:t>1x Power </a:t>
            </a:r>
            <a:r>
              <a:rPr lang="de-DE" sz="900" b="1" dirty="0" err="1" smtClean="0">
                <a:cs typeface="Arial" charset="0"/>
              </a:rPr>
              <a:t>supply</a:t>
            </a:r>
            <a:r>
              <a:rPr lang="de-DE" sz="900" b="1" dirty="0" smtClean="0">
                <a:cs typeface="Arial" charset="0"/>
              </a:rPr>
              <a:t/>
            </a:r>
            <a:br>
              <a:rPr lang="de-DE" sz="900" b="1" dirty="0" smtClean="0">
                <a:cs typeface="Arial" charset="0"/>
              </a:rPr>
            </a:br>
            <a:r>
              <a:rPr lang="de-DE" sz="900" dirty="0" smtClean="0">
                <a:cs typeface="Arial" charset="0"/>
              </a:rPr>
              <a:t>(</a:t>
            </a:r>
            <a:r>
              <a:rPr lang="de-DE" sz="900" dirty="0"/>
              <a:t>3 </a:t>
            </a:r>
            <a:r>
              <a:rPr lang="de-DE" sz="900" dirty="0" smtClean="0"/>
              <a:t>A 24 </a:t>
            </a:r>
            <a:r>
              <a:rPr lang="de-DE" sz="900" dirty="0"/>
              <a:t>V, </a:t>
            </a:r>
            <a:r>
              <a:rPr lang="de-DE" sz="900" dirty="0" smtClean="0"/>
              <a:t>M8 </a:t>
            </a:r>
            <a:r>
              <a:rPr lang="de-DE" sz="900" dirty="0" err="1"/>
              <a:t>connector</a:t>
            </a:r>
            <a:r>
              <a:rPr lang="de-DE" sz="900" dirty="0" smtClean="0">
                <a:cs typeface="Arial" charset="0"/>
              </a:rPr>
              <a:t>)</a:t>
            </a:r>
            <a:endParaRPr lang="de-DE" sz="900" dirty="0">
              <a:cs typeface="Arial" charset="0"/>
            </a:endParaRPr>
          </a:p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900" b="1" dirty="0">
                <a:cs typeface="Arial" charset="0"/>
              </a:rPr>
              <a:t>- Interface </a:t>
            </a:r>
            <a:r>
              <a:rPr lang="de-DE" sz="900" b="1" dirty="0" err="1">
                <a:cs typeface="Arial" charset="0"/>
              </a:rPr>
              <a:t>for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fieldbus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and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low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level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signals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smtClean="0">
                <a:cs typeface="Arial" charset="0"/>
              </a:rPr>
              <a:t/>
            </a:r>
            <a:br>
              <a:rPr lang="de-DE" sz="900" b="1" dirty="0" smtClean="0">
                <a:cs typeface="Arial" charset="0"/>
              </a:rPr>
            </a:br>
            <a:r>
              <a:rPr lang="de-DE" sz="900" dirty="0" smtClean="0">
                <a:cs typeface="Arial" charset="0"/>
              </a:rPr>
              <a:t>(</a:t>
            </a:r>
            <a:r>
              <a:rPr lang="de-DE" sz="900" dirty="0" err="1" smtClean="0">
                <a:cs typeface="Arial" charset="0"/>
              </a:rPr>
              <a:t>EtherCAT</a:t>
            </a:r>
            <a:r>
              <a:rPr lang="de-DE" sz="900" b="1" dirty="0" smtClean="0">
                <a:cs typeface="Arial" charset="0"/>
              </a:rPr>
              <a:t> </a:t>
            </a:r>
            <a:r>
              <a:rPr lang="de-DE" sz="900" dirty="0" err="1" smtClean="0">
                <a:cs typeface="Arial" charset="0"/>
              </a:rPr>
              <a:t>junction</a:t>
            </a:r>
            <a:r>
              <a:rPr lang="de-DE" sz="900" b="1" dirty="0" smtClean="0">
                <a:cs typeface="Arial" charset="0"/>
              </a:rPr>
              <a:t>, </a:t>
            </a:r>
            <a:r>
              <a:rPr lang="de-DE" sz="900" dirty="0" smtClean="0">
                <a:cs typeface="Arial" charset="0"/>
              </a:rPr>
              <a:t>8 Inputs, 4 Outputs </a:t>
            </a:r>
            <a:r>
              <a:rPr lang="de-DE" sz="900" dirty="0" err="1" smtClean="0">
                <a:cs typeface="Arial" charset="0"/>
              </a:rPr>
              <a:t>each</a:t>
            </a:r>
            <a:r>
              <a:rPr lang="de-DE" sz="900" dirty="0" smtClean="0">
                <a:cs typeface="Arial" charset="0"/>
              </a:rPr>
              <a:t> 0,5 A, M8 </a:t>
            </a:r>
            <a:r>
              <a:rPr lang="de-DE" sz="900" dirty="0" err="1"/>
              <a:t>connector</a:t>
            </a:r>
            <a:r>
              <a:rPr lang="de-DE" sz="900" dirty="0" smtClean="0">
                <a:cs typeface="Arial" charset="0"/>
              </a:rPr>
              <a:t>)</a:t>
            </a:r>
            <a:endParaRPr lang="de-DE" sz="900" dirty="0">
              <a:cs typeface="Arial" charset="0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6067429" y="2559864"/>
            <a:ext cx="276330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900" b="1" dirty="0" smtClean="0">
                <a:cs typeface="Arial" charset="0"/>
              </a:rPr>
              <a:t>-2x Air</a:t>
            </a:r>
            <a:r>
              <a:rPr lang="de-DE" sz="900" dirty="0">
                <a:cs typeface="Arial" charset="0"/>
              </a:rPr>
              <a:t/>
            </a:r>
            <a:br>
              <a:rPr lang="de-DE" sz="900" dirty="0">
                <a:cs typeface="Arial" charset="0"/>
              </a:rPr>
            </a:br>
            <a:r>
              <a:rPr lang="de-DE" sz="900" dirty="0" smtClean="0">
                <a:cs typeface="Arial" charset="0"/>
              </a:rPr>
              <a:t>(</a:t>
            </a:r>
            <a:r>
              <a:rPr lang="de-DE" sz="900" dirty="0">
                <a:cs typeface="Arial" charset="0"/>
              </a:rPr>
              <a:t>2x 4 mm </a:t>
            </a:r>
            <a:r>
              <a:rPr lang="de-DE" sz="900" dirty="0" err="1">
                <a:cs typeface="Arial" charset="0"/>
              </a:rPr>
              <a:t>air</a:t>
            </a:r>
            <a:r>
              <a:rPr lang="de-DE" sz="900" dirty="0">
                <a:cs typeface="Arial" charset="0"/>
              </a:rPr>
              <a:t> </a:t>
            </a:r>
            <a:r>
              <a:rPr lang="de-DE" sz="900" dirty="0" err="1">
                <a:cs typeface="Arial" charset="0"/>
              </a:rPr>
              <a:t>connection</a:t>
            </a:r>
            <a:r>
              <a:rPr lang="de-DE" sz="900" dirty="0">
                <a:cs typeface="Arial" charset="0"/>
              </a:rPr>
              <a:t> not </a:t>
            </a:r>
            <a:r>
              <a:rPr lang="de-DE" sz="900" dirty="0" err="1" smtClean="0">
                <a:cs typeface="Arial" charset="0"/>
              </a:rPr>
              <a:t>switched</a:t>
            </a:r>
            <a:r>
              <a:rPr lang="de-DE" sz="900" dirty="0" smtClean="0">
                <a:cs typeface="Arial" charset="0"/>
              </a:rPr>
              <a:t>)</a:t>
            </a:r>
          </a:p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900" b="1" dirty="0" smtClean="0">
                <a:cs typeface="Arial" charset="0"/>
              </a:rPr>
              <a:t>-1x Power </a:t>
            </a:r>
            <a:r>
              <a:rPr lang="de-DE" sz="900" b="1" dirty="0" err="1" smtClean="0">
                <a:cs typeface="Arial" charset="0"/>
              </a:rPr>
              <a:t>supply</a:t>
            </a:r>
            <a:r>
              <a:rPr lang="de-DE" sz="900" b="1" dirty="0">
                <a:cs typeface="Arial" charset="0"/>
              </a:rPr>
              <a:t/>
            </a:r>
            <a:br>
              <a:rPr lang="de-DE" sz="900" b="1" dirty="0">
                <a:cs typeface="Arial" charset="0"/>
              </a:rPr>
            </a:br>
            <a:r>
              <a:rPr lang="de-DE" sz="900" dirty="0">
                <a:cs typeface="Arial" charset="0"/>
              </a:rPr>
              <a:t>(</a:t>
            </a:r>
            <a:r>
              <a:rPr lang="de-DE" sz="900" dirty="0"/>
              <a:t>3 A 24 V, </a:t>
            </a:r>
            <a:r>
              <a:rPr lang="de-DE" sz="900" dirty="0" smtClean="0"/>
              <a:t>M12 </a:t>
            </a:r>
            <a:r>
              <a:rPr lang="de-DE" sz="900" dirty="0" err="1"/>
              <a:t>connector</a:t>
            </a:r>
            <a:r>
              <a:rPr lang="de-DE" sz="900" dirty="0" smtClean="0">
                <a:cs typeface="Arial" charset="0"/>
              </a:rPr>
              <a:t>)</a:t>
            </a:r>
            <a:endParaRPr lang="de-DE" sz="900" dirty="0">
              <a:cs typeface="Arial" charset="0"/>
            </a:endParaRPr>
          </a:p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900" b="1" dirty="0" smtClean="0">
                <a:cs typeface="Arial" charset="0"/>
              </a:rPr>
              <a:t>-Interface </a:t>
            </a:r>
            <a:r>
              <a:rPr lang="de-DE" sz="900" b="1" dirty="0" err="1">
                <a:cs typeface="Arial" charset="0"/>
              </a:rPr>
              <a:t>for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fieldbus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and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low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level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signals</a:t>
            </a:r>
            <a:r>
              <a:rPr lang="de-DE" sz="900" b="1" dirty="0">
                <a:cs typeface="Arial" charset="0"/>
              </a:rPr>
              <a:t> </a:t>
            </a:r>
            <a:br>
              <a:rPr lang="de-DE" sz="900" b="1" dirty="0">
                <a:cs typeface="Arial" charset="0"/>
              </a:rPr>
            </a:br>
            <a:r>
              <a:rPr lang="de-DE" sz="900" dirty="0">
                <a:cs typeface="Arial" charset="0"/>
              </a:rPr>
              <a:t>(</a:t>
            </a:r>
            <a:r>
              <a:rPr lang="de-DE" sz="900" dirty="0" err="1" smtClean="0">
                <a:cs typeface="Arial" charset="0"/>
              </a:rPr>
              <a:t>EtherCAT</a:t>
            </a:r>
            <a:r>
              <a:rPr lang="de-DE" sz="900" b="1" dirty="0" smtClean="0">
                <a:cs typeface="Arial" charset="0"/>
              </a:rPr>
              <a:t> </a:t>
            </a:r>
            <a:r>
              <a:rPr lang="de-DE" sz="900" dirty="0" err="1">
                <a:cs typeface="Arial" charset="0"/>
              </a:rPr>
              <a:t>junction</a:t>
            </a:r>
            <a:r>
              <a:rPr lang="de-DE" sz="900" b="1" dirty="0" smtClean="0">
                <a:cs typeface="Arial" charset="0"/>
              </a:rPr>
              <a:t>, </a:t>
            </a:r>
            <a:r>
              <a:rPr lang="de-DE" sz="900" dirty="0" smtClean="0">
                <a:cs typeface="Arial" charset="0"/>
              </a:rPr>
              <a:t>5 </a:t>
            </a:r>
            <a:r>
              <a:rPr lang="de-DE" sz="900" dirty="0">
                <a:cs typeface="Arial" charset="0"/>
              </a:rPr>
              <a:t>Inputs, 4 Outputs </a:t>
            </a:r>
            <a:r>
              <a:rPr lang="de-DE" sz="900" dirty="0" err="1" smtClean="0">
                <a:cs typeface="Arial" charset="0"/>
              </a:rPr>
              <a:t>each</a:t>
            </a:r>
            <a:r>
              <a:rPr lang="de-DE" sz="900" dirty="0" smtClean="0">
                <a:cs typeface="Arial" charset="0"/>
              </a:rPr>
              <a:t> 0,5 A, M8 </a:t>
            </a:r>
            <a:r>
              <a:rPr lang="de-DE" sz="900" dirty="0" err="1" smtClean="0">
                <a:cs typeface="Arial" charset="0"/>
              </a:rPr>
              <a:t>and</a:t>
            </a:r>
            <a:r>
              <a:rPr lang="de-DE" sz="900" dirty="0" smtClean="0">
                <a:cs typeface="Arial" charset="0"/>
              </a:rPr>
              <a:t> M12 </a:t>
            </a:r>
            <a:r>
              <a:rPr lang="de-DE" sz="900" dirty="0" err="1" smtClean="0"/>
              <a:t>connectors</a:t>
            </a:r>
            <a:r>
              <a:rPr lang="de-DE" sz="900" dirty="0" smtClean="0">
                <a:cs typeface="Arial" charset="0"/>
              </a:rPr>
              <a:t>)</a:t>
            </a:r>
          </a:p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900" dirty="0" smtClean="0">
                <a:cs typeface="Arial" charset="0"/>
              </a:rPr>
              <a:t>-</a:t>
            </a:r>
            <a:r>
              <a:rPr lang="de-DE" sz="900" dirty="0" err="1" smtClean="0"/>
              <a:t>Enabling</a:t>
            </a:r>
            <a:r>
              <a:rPr lang="de-DE" sz="900" dirty="0" smtClean="0"/>
              <a:t> </a:t>
            </a:r>
            <a:r>
              <a:rPr lang="de-DE" sz="900" dirty="0" err="1"/>
              <a:t>switch</a:t>
            </a:r>
            <a:r>
              <a:rPr lang="de-DE" sz="900" dirty="0"/>
              <a:t>, App-button </a:t>
            </a:r>
            <a:r>
              <a:rPr lang="de-DE" sz="900" dirty="0" smtClean="0"/>
              <a:t>(</a:t>
            </a:r>
            <a:r>
              <a:rPr lang="de-DE" sz="900" dirty="0" err="1" smtClean="0"/>
              <a:t>programmable</a:t>
            </a:r>
            <a:r>
              <a:rPr lang="de-DE" sz="900" dirty="0" smtClean="0"/>
              <a:t>), </a:t>
            </a:r>
            <a:r>
              <a:rPr lang="de-DE" sz="900" dirty="0" err="1" smtClean="0"/>
              <a:t>three-colored</a:t>
            </a:r>
            <a:r>
              <a:rPr lang="de-DE" sz="900" dirty="0" smtClean="0"/>
              <a:t> </a:t>
            </a:r>
            <a:r>
              <a:rPr lang="de-DE" sz="900" dirty="0">
                <a:cs typeface="Arial" charset="0"/>
              </a:rPr>
              <a:t>LED </a:t>
            </a:r>
            <a:r>
              <a:rPr lang="de-DE" sz="900" dirty="0" err="1">
                <a:cs typeface="Arial" charset="0"/>
              </a:rPr>
              <a:t>status</a:t>
            </a:r>
            <a:r>
              <a:rPr lang="de-DE" sz="900" dirty="0">
                <a:cs typeface="Arial" charset="0"/>
              </a:rPr>
              <a:t> </a:t>
            </a:r>
            <a:r>
              <a:rPr lang="de-DE" sz="900" dirty="0" err="1">
                <a:cs typeface="Arial" charset="0"/>
              </a:rPr>
              <a:t>indicator</a:t>
            </a:r>
            <a:endParaRPr lang="de-DE" sz="900" dirty="0">
              <a:cs typeface="Arial" charset="0"/>
            </a:endParaRPr>
          </a:p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endParaRPr lang="de-DE" sz="900" dirty="0">
              <a:cs typeface="Arial" charset="0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723063" y="4917574"/>
            <a:ext cx="226778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900" b="1" dirty="0" smtClean="0">
                <a:cs typeface="Arial" charset="0"/>
              </a:rPr>
              <a:t>-2x Power </a:t>
            </a:r>
            <a:r>
              <a:rPr lang="de-DE" sz="900" b="1" dirty="0" err="1" smtClean="0">
                <a:cs typeface="Arial" charset="0"/>
              </a:rPr>
              <a:t>supply</a:t>
            </a:r>
            <a:r>
              <a:rPr lang="de-DE" sz="900" dirty="0" smtClean="0">
                <a:cs typeface="Arial" charset="0"/>
              </a:rPr>
              <a:t/>
            </a:r>
            <a:br>
              <a:rPr lang="de-DE" sz="900" dirty="0" smtClean="0">
                <a:cs typeface="Arial" charset="0"/>
              </a:rPr>
            </a:br>
            <a:r>
              <a:rPr lang="de-DE" sz="900" dirty="0" smtClean="0">
                <a:cs typeface="Arial" charset="0"/>
              </a:rPr>
              <a:t>(</a:t>
            </a:r>
            <a:r>
              <a:rPr lang="de-DE" sz="900" dirty="0" err="1" smtClean="0">
                <a:cs typeface="Arial" charset="0"/>
              </a:rPr>
              <a:t>each</a:t>
            </a:r>
            <a:r>
              <a:rPr lang="de-DE" sz="900" dirty="0" smtClean="0">
                <a:cs typeface="Arial" charset="0"/>
              </a:rPr>
              <a:t> </a:t>
            </a:r>
            <a:r>
              <a:rPr lang="de-DE" sz="900" dirty="0"/>
              <a:t>5</a:t>
            </a:r>
            <a:r>
              <a:rPr lang="de-DE" sz="900" dirty="0" smtClean="0"/>
              <a:t> </a:t>
            </a:r>
            <a:r>
              <a:rPr lang="de-DE" sz="900" dirty="0"/>
              <a:t>A </a:t>
            </a:r>
            <a:r>
              <a:rPr lang="de-DE" sz="900" dirty="0" smtClean="0"/>
              <a:t>max. </a:t>
            </a:r>
            <a:r>
              <a:rPr lang="de-DE" sz="900" dirty="0"/>
              <a:t>60 V, M8 </a:t>
            </a:r>
            <a:r>
              <a:rPr lang="de-DE" sz="900" dirty="0" err="1"/>
              <a:t>connector</a:t>
            </a:r>
            <a:r>
              <a:rPr lang="de-DE" sz="900" dirty="0" smtClean="0">
                <a:cs typeface="Arial" charset="0"/>
              </a:rPr>
              <a:t>)</a:t>
            </a:r>
          </a:p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900" b="1" dirty="0">
                <a:cs typeface="Arial" charset="0"/>
              </a:rPr>
              <a:t>- Interface </a:t>
            </a:r>
            <a:r>
              <a:rPr lang="de-DE" sz="900" b="1" dirty="0" err="1">
                <a:cs typeface="Arial" charset="0"/>
              </a:rPr>
              <a:t>for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fieldbus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and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low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level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signals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smtClean="0">
                <a:cs typeface="Arial" charset="0"/>
              </a:rPr>
              <a:t/>
            </a:r>
            <a:br>
              <a:rPr lang="de-DE" sz="900" b="1" dirty="0" smtClean="0">
                <a:cs typeface="Arial" charset="0"/>
              </a:rPr>
            </a:br>
            <a:r>
              <a:rPr lang="de-DE" sz="900" dirty="0" smtClean="0">
                <a:cs typeface="Arial" charset="0"/>
              </a:rPr>
              <a:t>(4x AWG 26 </a:t>
            </a:r>
            <a:r>
              <a:rPr lang="de-DE" sz="900" dirty="0" err="1">
                <a:cs typeface="Arial" charset="0"/>
              </a:rPr>
              <a:t>shielded</a:t>
            </a:r>
            <a:r>
              <a:rPr lang="de-DE" sz="900" dirty="0">
                <a:cs typeface="Arial" charset="0"/>
              </a:rPr>
              <a:t>, </a:t>
            </a:r>
            <a:r>
              <a:rPr lang="de-DE" sz="900" dirty="0" smtClean="0">
                <a:cs typeface="Arial" charset="0"/>
              </a:rPr>
              <a:t>3x2 AWG 28 </a:t>
            </a:r>
            <a:r>
              <a:rPr lang="de-DE" sz="900" dirty="0" err="1" smtClean="0">
                <a:cs typeface="Arial" charset="0"/>
              </a:rPr>
              <a:t>shielded</a:t>
            </a:r>
            <a:r>
              <a:rPr lang="de-DE" sz="900" dirty="0" smtClean="0">
                <a:cs typeface="Arial" charset="0"/>
              </a:rPr>
              <a:t> in </a:t>
            </a:r>
            <a:r>
              <a:rPr lang="de-DE" sz="900" dirty="0" err="1" smtClean="0">
                <a:cs typeface="Arial" charset="0"/>
              </a:rPr>
              <a:t>pairs</a:t>
            </a:r>
            <a:r>
              <a:rPr lang="de-DE" sz="900" dirty="0" smtClean="0">
                <a:cs typeface="Arial" charset="0"/>
              </a:rPr>
              <a:t>, M8 </a:t>
            </a:r>
            <a:r>
              <a:rPr lang="de-DE" sz="900" dirty="0" err="1"/>
              <a:t>connector</a:t>
            </a:r>
            <a:r>
              <a:rPr lang="de-DE" sz="900" dirty="0" smtClean="0">
                <a:cs typeface="Arial" charset="0"/>
              </a:rPr>
              <a:t>)</a:t>
            </a:r>
            <a:endParaRPr lang="de-DE" sz="900" dirty="0">
              <a:cs typeface="Arial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3383243" y="4917574"/>
            <a:ext cx="23812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900" b="1" dirty="0" smtClean="0">
                <a:cs typeface="Arial" charset="0"/>
              </a:rPr>
              <a:t>-2x Power </a:t>
            </a:r>
            <a:r>
              <a:rPr lang="de-DE" sz="900" b="1" dirty="0" err="1" smtClean="0">
                <a:cs typeface="Arial" charset="0"/>
              </a:rPr>
              <a:t>supply</a:t>
            </a:r>
            <a:r>
              <a:rPr lang="de-DE" sz="900" b="1" dirty="0" smtClean="0">
                <a:cs typeface="Arial" charset="0"/>
              </a:rPr>
              <a:t/>
            </a:r>
            <a:br>
              <a:rPr lang="de-DE" sz="900" b="1" dirty="0" smtClean="0">
                <a:cs typeface="Arial" charset="0"/>
              </a:rPr>
            </a:br>
            <a:r>
              <a:rPr lang="de-DE" sz="900" dirty="0" smtClean="0">
                <a:cs typeface="Arial" charset="0"/>
              </a:rPr>
              <a:t>(1x 3A 24V, 1x 4A max. 60V, M8 </a:t>
            </a:r>
            <a:r>
              <a:rPr lang="de-DE" sz="900" dirty="0" err="1"/>
              <a:t>connector</a:t>
            </a:r>
            <a:r>
              <a:rPr lang="de-DE" sz="900" dirty="0" smtClean="0">
                <a:cs typeface="Arial" charset="0"/>
              </a:rPr>
              <a:t>)</a:t>
            </a:r>
            <a:endParaRPr lang="de-DE" sz="900" b="1" dirty="0" smtClean="0">
              <a:cs typeface="Arial" charset="0"/>
            </a:endParaRPr>
          </a:p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900" b="1" dirty="0">
                <a:cs typeface="Arial" charset="0"/>
              </a:rPr>
              <a:t>- Interface </a:t>
            </a:r>
            <a:r>
              <a:rPr lang="de-DE" sz="900" b="1" dirty="0" err="1">
                <a:cs typeface="Arial" charset="0"/>
              </a:rPr>
              <a:t>for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fieldbus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and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low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level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signals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smtClean="0">
                <a:cs typeface="Arial" charset="0"/>
              </a:rPr>
              <a:t/>
            </a:r>
            <a:br>
              <a:rPr lang="de-DE" sz="900" b="1" dirty="0" smtClean="0">
                <a:cs typeface="Arial" charset="0"/>
              </a:rPr>
            </a:br>
            <a:r>
              <a:rPr lang="de-DE" sz="900" dirty="0" smtClean="0">
                <a:cs typeface="Arial" charset="0"/>
              </a:rPr>
              <a:t>(</a:t>
            </a:r>
            <a:r>
              <a:rPr lang="de-DE" sz="900" dirty="0" err="1">
                <a:cs typeface="Arial" charset="0"/>
              </a:rPr>
              <a:t>Ethercat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dirty="0" err="1">
                <a:cs typeface="Arial" charset="0"/>
              </a:rPr>
              <a:t>junction</a:t>
            </a:r>
            <a:r>
              <a:rPr lang="de-DE" sz="900" b="1" dirty="0" smtClean="0">
                <a:cs typeface="Arial" charset="0"/>
              </a:rPr>
              <a:t>, </a:t>
            </a:r>
            <a:r>
              <a:rPr lang="de-DE" sz="900" dirty="0">
                <a:cs typeface="Arial" charset="0"/>
              </a:rPr>
              <a:t>8 Inputs, 4 Outputs </a:t>
            </a:r>
            <a:r>
              <a:rPr lang="de-DE" sz="900" dirty="0" err="1" smtClean="0">
                <a:cs typeface="Arial" charset="0"/>
              </a:rPr>
              <a:t>each</a:t>
            </a:r>
            <a:r>
              <a:rPr lang="de-DE" sz="900" dirty="0" smtClean="0">
                <a:cs typeface="Arial" charset="0"/>
              </a:rPr>
              <a:t> 0,5 A, </a:t>
            </a:r>
            <a:r>
              <a:rPr lang="de-DE" sz="900" dirty="0">
                <a:cs typeface="Arial" charset="0"/>
              </a:rPr>
              <a:t>4x AWG 26 </a:t>
            </a:r>
            <a:r>
              <a:rPr lang="de-DE" sz="900" dirty="0" err="1">
                <a:cs typeface="Arial" charset="0"/>
              </a:rPr>
              <a:t>shielded</a:t>
            </a:r>
            <a:r>
              <a:rPr lang="de-DE" sz="900" dirty="0">
                <a:cs typeface="Arial" charset="0"/>
              </a:rPr>
              <a:t>, 3x2 AWG 28 </a:t>
            </a:r>
            <a:r>
              <a:rPr lang="de-DE" sz="900" dirty="0" err="1">
                <a:cs typeface="Arial" charset="0"/>
              </a:rPr>
              <a:t>shielded</a:t>
            </a:r>
            <a:r>
              <a:rPr lang="de-DE" sz="900" dirty="0">
                <a:cs typeface="Arial" charset="0"/>
              </a:rPr>
              <a:t> in </a:t>
            </a:r>
            <a:r>
              <a:rPr lang="de-DE" sz="900" dirty="0" err="1">
                <a:cs typeface="Arial" charset="0"/>
              </a:rPr>
              <a:t>pairs</a:t>
            </a:r>
            <a:r>
              <a:rPr lang="de-DE" sz="900" dirty="0">
                <a:cs typeface="Arial" charset="0"/>
              </a:rPr>
              <a:t>, </a:t>
            </a:r>
            <a:r>
              <a:rPr lang="de-DE" sz="900" dirty="0" smtClean="0">
                <a:cs typeface="Arial" charset="0"/>
              </a:rPr>
              <a:t>M8 </a:t>
            </a:r>
            <a:r>
              <a:rPr lang="de-DE" sz="900" dirty="0" err="1"/>
              <a:t>connector</a:t>
            </a:r>
            <a:r>
              <a:rPr lang="de-DE" sz="900" dirty="0" smtClean="0">
                <a:cs typeface="Arial" charset="0"/>
              </a:rPr>
              <a:t>)</a:t>
            </a:r>
            <a:endParaRPr lang="de-DE" sz="900" dirty="0">
              <a:cs typeface="Arial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6081189" y="4840049"/>
            <a:ext cx="2832576" cy="1303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900" b="1" dirty="0" smtClean="0">
                <a:cs typeface="Arial" charset="0"/>
              </a:rPr>
              <a:t>-2x Power </a:t>
            </a:r>
            <a:r>
              <a:rPr lang="de-DE" sz="900" b="1" dirty="0" err="1" smtClean="0">
                <a:cs typeface="Arial" charset="0"/>
              </a:rPr>
              <a:t>supply</a:t>
            </a:r>
            <a:r>
              <a:rPr lang="de-DE" sz="900" b="1" dirty="0">
                <a:cs typeface="Arial" charset="0"/>
              </a:rPr>
              <a:t/>
            </a:r>
            <a:br>
              <a:rPr lang="de-DE" sz="900" b="1" dirty="0">
                <a:cs typeface="Arial" charset="0"/>
              </a:rPr>
            </a:br>
            <a:r>
              <a:rPr lang="de-DE" sz="900" b="1" dirty="0" smtClean="0">
                <a:cs typeface="Arial" charset="0"/>
              </a:rPr>
              <a:t>(</a:t>
            </a:r>
            <a:r>
              <a:rPr lang="de-DE" sz="900" dirty="0" smtClean="0">
                <a:cs typeface="Arial" charset="0"/>
              </a:rPr>
              <a:t>1x </a:t>
            </a:r>
            <a:r>
              <a:rPr lang="de-DE" sz="900" dirty="0">
                <a:cs typeface="Arial" charset="0"/>
              </a:rPr>
              <a:t>3A 24V, 1x 4A max. 60V, M8 </a:t>
            </a:r>
            <a:r>
              <a:rPr lang="de-DE" sz="900" dirty="0" err="1"/>
              <a:t>connector</a:t>
            </a:r>
            <a:r>
              <a:rPr lang="de-DE" sz="900" dirty="0">
                <a:cs typeface="Arial" charset="0"/>
              </a:rPr>
              <a:t>)</a:t>
            </a:r>
            <a:endParaRPr lang="de-DE" sz="900" b="1" dirty="0">
              <a:cs typeface="Arial" charset="0"/>
            </a:endParaRPr>
          </a:p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900" b="1" dirty="0" smtClean="0">
                <a:cs typeface="Arial" charset="0"/>
              </a:rPr>
              <a:t>-Interface </a:t>
            </a:r>
            <a:r>
              <a:rPr lang="de-DE" sz="900" b="1" dirty="0" err="1">
                <a:cs typeface="Arial" charset="0"/>
              </a:rPr>
              <a:t>for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fieldbus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and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low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level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b="1" dirty="0" err="1">
                <a:cs typeface="Arial" charset="0"/>
              </a:rPr>
              <a:t>signals</a:t>
            </a:r>
            <a:r>
              <a:rPr lang="de-DE" sz="900" b="1" dirty="0">
                <a:cs typeface="Arial" charset="0"/>
              </a:rPr>
              <a:t> </a:t>
            </a:r>
            <a:br>
              <a:rPr lang="de-DE" sz="900" b="1" dirty="0">
                <a:cs typeface="Arial" charset="0"/>
              </a:rPr>
            </a:br>
            <a:r>
              <a:rPr lang="de-DE" sz="900" dirty="0">
                <a:cs typeface="Arial" charset="0"/>
              </a:rPr>
              <a:t>(</a:t>
            </a:r>
            <a:r>
              <a:rPr lang="de-DE" sz="900" dirty="0" err="1">
                <a:cs typeface="Arial" charset="0"/>
              </a:rPr>
              <a:t>EtherCAT</a:t>
            </a:r>
            <a:r>
              <a:rPr lang="de-DE" sz="900" b="1" dirty="0">
                <a:cs typeface="Arial" charset="0"/>
              </a:rPr>
              <a:t> </a:t>
            </a:r>
            <a:r>
              <a:rPr lang="de-DE" sz="900" dirty="0" err="1">
                <a:cs typeface="Arial" charset="0"/>
              </a:rPr>
              <a:t>junction</a:t>
            </a:r>
            <a:r>
              <a:rPr lang="de-DE" sz="900" b="1" dirty="0" smtClean="0">
                <a:cs typeface="Arial" charset="0"/>
              </a:rPr>
              <a:t>, </a:t>
            </a:r>
            <a:r>
              <a:rPr lang="de-DE" sz="900" dirty="0">
                <a:cs typeface="Arial" charset="0"/>
              </a:rPr>
              <a:t>5 Inputs, 4 Outputs </a:t>
            </a:r>
            <a:r>
              <a:rPr lang="de-DE" sz="900" dirty="0" err="1" smtClean="0">
                <a:cs typeface="Arial" charset="0"/>
              </a:rPr>
              <a:t>each</a:t>
            </a:r>
            <a:r>
              <a:rPr lang="de-DE" sz="900" dirty="0" smtClean="0">
                <a:cs typeface="Arial" charset="0"/>
              </a:rPr>
              <a:t> </a:t>
            </a:r>
            <a:r>
              <a:rPr lang="de-DE" sz="900" dirty="0">
                <a:cs typeface="Arial" charset="0"/>
              </a:rPr>
              <a:t>0,5 </a:t>
            </a:r>
            <a:r>
              <a:rPr lang="de-DE" sz="900" dirty="0" smtClean="0">
                <a:cs typeface="Arial" charset="0"/>
              </a:rPr>
              <a:t>A, 3x2 </a:t>
            </a:r>
            <a:r>
              <a:rPr lang="de-DE" sz="900" dirty="0">
                <a:cs typeface="Arial" charset="0"/>
              </a:rPr>
              <a:t>AWG 28 </a:t>
            </a:r>
            <a:r>
              <a:rPr lang="de-DE" sz="900" dirty="0" err="1">
                <a:cs typeface="Arial" charset="0"/>
              </a:rPr>
              <a:t>shielded</a:t>
            </a:r>
            <a:r>
              <a:rPr lang="de-DE" sz="900" dirty="0">
                <a:cs typeface="Arial" charset="0"/>
              </a:rPr>
              <a:t> in </a:t>
            </a:r>
            <a:r>
              <a:rPr lang="de-DE" sz="900" dirty="0" err="1">
                <a:cs typeface="Arial" charset="0"/>
              </a:rPr>
              <a:t>pairs</a:t>
            </a:r>
            <a:r>
              <a:rPr lang="de-DE" sz="900" dirty="0" smtClean="0">
                <a:cs typeface="Arial" charset="0"/>
              </a:rPr>
              <a:t>, M8 </a:t>
            </a:r>
            <a:r>
              <a:rPr lang="de-DE" sz="900" dirty="0" err="1" smtClean="0">
                <a:cs typeface="Arial" charset="0"/>
              </a:rPr>
              <a:t>and</a:t>
            </a:r>
            <a:r>
              <a:rPr lang="de-DE" sz="900" dirty="0" smtClean="0">
                <a:cs typeface="Arial" charset="0"/>
              </a:rPr>
              <a:t> M12 </a:t>
            </a:r>
            <a:r>
              <a:rPr lang="de-DE" sz="900" dirty="0" err="1" smtClean="0"/>
              <a:t>connectors</a:t>
            </a:r>
            <a:r>
              <a:rPr lang="de-DE" sz="900" dirty="0" smtClean="0">
                <a:cs typeface="Arial" charset="0"/>
              </a:rPr>
              <a:t>)</a:t>
            </a:r>
          </a:p>
          <a:p>
            <a:pPr algn="l" eaLnBrk="0" hangingPunct="0">
              <a:spcBef>
                <a:spcPct val="30000"/>
              </a:spcBef>
              <a:buClr>
                <a:srgbClr val="FF7300"/>
              </a:buClr>
              <a:defRPr/>
            </a:pPr>
            <a:r>
              <a:rPr lang="de-DE" sz="900" dirty="0">
                <a:cs typeface="Arial" charset="0"/>
              </a:rPr>
              <a:t>-</a:t>
            </a:r>
            <a:r>
              <a:rPr lang="de-DE" sz="900" dirty="0" err="1"/>
              <a:t>Enabling</a:t>
            </a:r>
            <a:r>
              <a:rPr lang="de-DE" sz="900" dirty="0"/>
              <a:t> </a:t>
            </a:r>
            <a:r>
              <a:rPr lang="de-DE" sz="900" dirty="0" err="1"/>
              <a:t>switch</a:t>
            </a:r>
            <a:r>
              <a:rPr lang="de-DE" sz="900" dirty="0"/>
              <a:t>, </a:t>
            </a:r>
            <a:r>
              <a:rPr lang="de-DE" sz="900" dirty="0" smtClean="0"/>
              <a:t>App-button (</a:t>
            </a:r>
            <a:r>
              <a:rPr lang="de-DE" sz="900" dirty="0" err="1" smtClean="0"/>
              <a:t>programmable</a:t>
            </a:r>
            <a:r>
              <a:rPr lang="de-DE" sz="900" dirty="0"/>
              <a:t>), </a:t>
            </a:r>
            <a:r>
              <a:rPr lang="de-DE" sz="900" dirty="0" err="1"/>
              <a:t>three-colored</a:t>
            </a:r>
            <a:r>
              <a:rPr lang="de-DE" sz="900" dirty="0"/>
              <a:t> </a:t>
            </a:r>
            <a:r>
              <a:rPr lang="de-DE" sz="900" dirty="0">
                <a:cs typeface="Arial" charset="0"/>
              </a:rPr>
              <a:t>LED </a:t>
            </a:r>
            <a:r>
              <a:rPr lang="de-DE" sz="900" dirty="0" err="1">
                <a:cs typeface="Arial" charset="0"/>
              </a:rPr>
              <a:t>status</a:t>
            </a:r>
            <a:r>
              <a:rPr lang="de-DE" sz="900" dirty="0">
                <a:cs typeface="Arial" charset="0"/>
              </a:rPr>
              <a:t> </a:t>
            </a:r>
            <a:r>
              <a:rPr lang="de-DE" sz="900" dirty="0" err="1" smtClean="0">
                <a:cs typeface="Arial" charset="0"/>
              </a:rPr>
              <a:t>indicator</a:t>
            </a:r>
            <a:endParaRPr lang="de-DE" sz="900" dirty="0">
              <a:cs typeface="Arial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16" y="2144725"/>
            <a:ext cx="924219" cy="54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16" y="4369439"/>
            <a:ext cx="924219" cy="54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3193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noProof="0" dirty="0" smtClean="0"/>
              <a:t>KUKA LBR </a:t>
            </a:r>
            <a:r>
              <a:rPr lang="en-GB" altLang="de-DE" noProof="0" dirty="0" err="1" smtClean="0"/>
              <a:t>iiwa</a:t>
            </a:r>
            <a:r>
              <a:rPr lang="en-GB" altLang="de-DE" noProof="0" dirty="0" smtClean="0"/>
              <a:t> contacts</a:t>
            </a:r>
          </a:p>
        </p:txBody>
      </p:sp>
      <p:sp>
        <p:nvSpPr>
          <p:cNvPr id="33795" name="Textfeld 5"/>
          <p:cNvSpPr txBox="1">
            <a:spLocks noChangeArrowheads="1"/>
          </p:cNvSpPr>
          <p:nvPr/>
        </p:nvSpPr>
        <p:spPr bwMode="auto">
          <a:xfrm>
            <a:off x="657225" y="3553753"/>
            <a:ext cx="25781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 b="1" dirty="0"/>
              <a:t>Michael </a:t>
            </a:r>
            <a:r>
              <a:rPr lang="de-DE" altLang="de-DE" sz="1800" b="1" dirty="0" err="1"/>
              <a:t>Gerung</a:t>
            </a:r>
            <a:endParaRPr lang="de-DE" altLang="de-DE" sz="1800" b="1" dirty="0"/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/>
              <a:t>Industrial Business Development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err="1" smtClean="0"/>
              <a:t>Sales</a:t>
            </a:r>
            <a:r>
              <a:rPr lang="de-DE" altLang="de-DE" sz="1200" dirty="0" smtClean="0"/>
              <a:t> LBR </a:t>
            </a:r>
            <a:r>
              <a:rPr lang="de-DE" altLang="de-DE" sz="1200" dirty="0" err="1"/>
              <a:t>iiwa</a:t>
            </a:r>
            <a:endParaRPr lang="de-DE" altLang="de-DE" sz="1200" dirty="0"/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/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/>
              <a:t>Phone: +49 821 4533-3029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/>
              <a:t>Mobile: +49 172 8218120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/>
              <a:t>E-Mail: MichaelGerung@kuka-roboter.de</a:t>
            </a:r>
          </a:p>
        </p:txBody>
      </p:sp>
      <p:sp>
        <p:nvSpPr>
          <p:cNvPr id="33796" name="Textfeld 6"/>
          <p:cNvSpPr txBox="1">
            <a:spLocks noChangeArrowheads="1"/>
          </p:cNvSpPr>
          <p:nvPr/>
        </p:nvSpPr>
        <p:spPr bwMode="auto">
          <a:xfrm>
            <a:off x="3551238" y="3553753"/>
            <a:ext cx="256222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 b="1" dirty="0"/>
              <a:t>Michael Reimer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/>
              <a:t>Industrial Business Development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err="1" smtClean="0"/>
              <a:t>Sales</a:t>
            </a:r>
            <a:r>
              <a:rPr lang="de-DE" altLang="de-DE" sz="1200" dirty="0" smtClean="0"/>
              <a:t> LBR </a:t>
            </a:r>
            <a:r>
              <a:rPr lang="de-DE" altLang="de-DE" sz="1200" dirty="0" err="1"/>
              <a:t>iiwa</a:t>
            </a:r>
            <a:endParaRPr lang="de-DE" altLang="de-DE" sz="1200" dirty="0"/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/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/>
              <a:t>Phone: +49 821 4533-3576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/>
              <a:t>Mobile: +49 174 9194341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/>
              <a:t>E-Mail: MichaelReimer@kuka-roboter.de</a:t>
            </a:r>
          </a:p>
        </p:txBody>
      </p:sp>
      <p:pic>
        <p:nvPicPr>
          <p:cNvPr id="33797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612900"/>
            <a:ext cx="136842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1612900"/>
            <a:ext cx="12954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612900"/>
            <a:ext cx="1257300" cy="17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1" name="Textfeld 6"/>
          <p:cNvSpPr txBox="1">
            <a:spLocks noChangeArrowheads="1"/>
          </p:cNvSpPr>
          <p:nvPr/>
        </p:nvSpPr>
        <p:spPr bwMode="auto">
          <a:xfrm>
            <a:off x="6372225" y="3553753"/>
            <a:ext cx="2563813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 b="1" dirty="0"/>
              <a:t>Manfred Micheler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/>
              <a:t>Industrial Business Development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 err="1" smtClean="0"/>
              <a:t>Sales</a:t>
            </a:r>
            <a:r>
              <a:rPr lang="de-DE" altLang="de-DE" sz="1200" dirty="0" smtClean="0"/>
              <a:t> LBR </a:t>
            </a:r>
            <a:r>
              <a:rPr lang="de-DE" altLang="de-DE" sz="1200" dirty="0" err="1"/>
              <a:t>iiwa</a:t>
            </a:r>
            <a:endParaRPr lang="de-DE" altLang="de-DE" sz="1200" dirty="0"/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endParaRPr lang="de-DE" altLang="de-DE" sz="1200" dirty="0"/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/>
              <a:t>Phone: +49 821 4533-4645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/>
              <a:t>Mobile: +49 172 8217660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200" dirty="0"/>
              <a:t>E-Mail: ManfredMicheler@kuka-roboter.de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49567" y="5675409"/>
            <a:ext cx="2964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b="1" dirty="0" smtClean="0"/>
              <a:t>Enter </a:t>
            </a:r>
            <a:r>
              <a:rPr lang="de-DE" sz="1200" b="1" dirty="0" err="1" smtClean="0"/>
              <a:t>the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new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era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of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sensitve</a:t>
            </a:r>
            <a:r>
              <a:rPr lang="de-DE" sz="1200" b="1" dirty="0" smtClean="0"/>
              <a:t> </a:t>
            </a:r>
            <a:r>
              <a:rPr lang="de-DE" sz="1200" b="1" dirty="0" err="1" smtClean="0"/>
              <a:t>robotics</a:t>
            </a:r>
            <a:endParaRPr lang="de-DE" sz="12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200" dirty="0">
                <a:solidFill>
                  <a:schemeClr val="accent1"/>
                </a:solidFill>
                <a:hlinkClick r:id="rId5"/>
              </a:rPr>
              <a:t>lbr-iiwa.com</a:t>
            </a:r>
            <a:r>
              <a:rPr lang="de-DE" sz="1200" dirty="0">
                <a:solidFill>
                  <a:schemeClr val="accent1"/>
                </a:solidFill>
              </a:rPr>
              <a:t/>
            </a:r>
            <a:br>
              <a:rPr lang="de-DE" sz="1200" dirty="0">
                <a:solidFill>
                  <a:schemeClr val="accent1"/>
                </a:solidFill>
              </a:rPr>
            </a:br>
            <a:r>
              <a:rPr lang="de-DE" sz="1200" dirty="0">
                <a:solidFill>
                  <a:schemeClr val="accent1"/>
                </a:solidFill>
                <a:hlinkClick r:id="rId6"/>
              </a:rPr>
              <a:t>youtube.com/</a:t>
            </a:r>
            <a:r>
              <a:rPr lang="de-DE" sz="1200" dirty="0" err="1">
                <a:solidFill>
                  <a:schemeClr val="accent1"/>
                </a:solidFill>
                <a:hlinkClick r:id="rId6"/>
              </a:rPr>
              <a:t>KukaRobotGroup</a:t>
            </a:r>
            <a:endParaRPr lang="de-DE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404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" y="1279519"/>
            <a:ext cx="9144793" cy="5133277"/>
          </a:xfrm>
          <a:prstGeom prst="rect">
            <a:avLst/>
          </a:prstGeom>
        </p:spPr>
      </p:pic>
      <p:sp>
        <p:nvSpPr>
          <p:cNvPr id="1536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noProof="0" dirty="0" smtClean="0"/>
              <a:t>LBR </a:t>
            </a:r>
            <a:r>
              <a:rPr lang="en-GB" altLang="de-DE" noProof="0" dirty="0" err="1" smtClean="0"/>
              <a:t>iiwa</a:t>
            </a:r>
            <a:endParaRPr lang="en-GB" altLang="de-DE" noProof="0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591933" y="1814483"/>
            <a:ext cx="3980860" cy="400110"/>
          </a:xfrm>
          <a:prstGeom prst="rect">
            <a:avLst/>
          </a:prstGeom>
          <a:solidFill>
            <a:srgbClr val="98A2AE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chemeClr val="bg1"/>
                </a:solidFill>
              </a:rPr>
              <a:t>LBR </a:t>
            </a:r>
            <a:r>
              <a:rPr lang="de-DE" sz="2000" dirty="0" err="1" smtClean="0">
                <a:solidFill>
                  <a:schemeClr val="bg1"/>
                </a:solidFill>
              </a:rPr>
              <a:t>stands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for„Leichtbauroboter</a:t>
            </a:r>
            <a:r>
              <a:rPr lang="de-DE" sz="2000" dirty="0" smtClean="0">
                <a:solidFill>
                  <a:schemeClr val="bg1"/>
                </a:solidFill>
              </a:rPr>
              <a:t>“ 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91931" y="3502581"/>
            <a:ext cx="1963738" cy="400050"/>
          </a:xfrm>
          <a:prstGeom prst="rect">
            <a:avLst/>
          </a:prstGeom>
          <a:solidFill>
            <a:srgbClr val="98A2AE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000" dirty="0" err="1">
                <a:solidFill>
                  <a:schemeClr val="bg1"/>
                </a:solidFill>
              </a:rPr>
              <a:t>work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assistant</a:t>
            </a:r>
            <a:r>
              <a:rPr lang="de-DE" sz="2000" dirty="0">
                <a:solidFill>
                  <a:schemeClr val="bg1"/>
                </a:solidFill>
              </a:rPr>
              <a:t>“.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91931" y="2945369"/>
            <a:ext cx="3336925" cy="400050"/>
          </a:xfrm>
          <a:prstGeom prst="rect">
            <a:avLst/>
          </a:prstGeom>
          <a:solidFill>
            <a:srgbClr val="98A2AE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000" dirty="0" err="1">
                <a:solidFill>
                  <a:schemeClr val="bg1"/>
                </a:solidFill>
              </a:rPr>
              <a:t>iiwa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for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>
                <a:solidFill>
                  <a:schemeClr val="bg1"/>
                </a:solidFill>
              </a:rPr>
              <a:t>„intelligent </a:t>
            </a:r>
            <a:r>
              <a:rPr lang="de-DE" sz="2000" dirty="0" err="1">
                <a:solidFill>
                  <a:schemeClr val="bg1"/>
                </a:solidFill>
              </a:rPr>
              <a:t>industrial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91931" y="2366993"/>
            <a:ext cx="3727303" cy="400110"/>
          </a:xfrm>
          <a:prstGeom prst="rect">
            <a:avLst/>
          </a:prstGeom>
          <a:solidFill>
            <a:srgbClr val="98A2AE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000" dirty="0" smtClean="0">
                <a:solidFill>
                  <a:schemeClr val="bg1"/>
                </a:solidFill>
              </a:rPr>
              <a:t>(German </a:t>
            </a:r>
            <a:r>
              <a:rPr lang="de-DE" sz="2000" dirty="0" err="1" smtClean="0">
                <a:solidFill>
                  <a:schemeClr val="bg1"/>
                </a:solidFill>
              </a:rPr>
              <a:t>for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lightweight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robot</a:t>
            </a:r>
            <a:r>
              <a:rPr lang="de-DE" sz="2000" dirty="0" smtClean="0">
                <a:solidFill>
                  <a:schemeClr val="bg1"/>
                </a:solidFill>
              </a:rPr>
              <a:t>),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230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" y="1279519"/>
            <a:ext cx="9144793" cy="5133277"/>
          </a:xfrm>
          <a:prstGeom prst="rect">
            <a:avLst/>
          </a:prstGeom>
        </p:spPr>
      </p:pic>
      <p:sp>
        <p:nvSpPr>
          <p:cNvPr id="1638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noProof="0" dirty="0" smtClean="0"/>
              <a:t>LBR </a:t>
            </a:r>
            <a:r>
              <a:rPr lang="en-GB" altLang="de-DE" noProof="0" dirty="0" err="1" smtClean="0"/>
              <a:t>iiwa</a:t>
            </a:r>
            <a:r>
              <a:rPr lang="en-GB" altLang="de-DE" noProof="0" dirty="0" smtClean="0"/>
              <a:t> – the Features</a:t>
            </a:r>
          </a:p>
        </p:txBody>
      </p:sp>
      <p:sp>
        <p:nvSpPr>
          <p:cNvPr id="13" name="Textfeld 8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539750" y="2254250"/>
            <a:ext cx="3297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Teaching by demonstration </a:t>
            </a:r>
            <a:r>
              <a:rPr lang="de-DE" altLang="de-DE" sz="2000">
                <a:solidFill>
                  <a:schemeClr val="accent1"/>
                </a:solidFill>
              </a:rPr>
              <a:t>[+]</a:t>
            </a:r>
          </a:p>
        </p:txBody>
      </p:sp>
      <p:sp>
        <p:nvSpPr>
          <p:cNvPr id="14" name="Textfeld 9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508000" y="4437063"/>
            <a:ext cx="339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Bionic motions using 7 axes </a:t>
            </a:r>
            <a:r>
              <a:rPr lang="de-DE" altLang="de-DE" sz="2000">
                <a:solidFill>
                  <a:schemeClr val="accent1"/>
                </a:solidFill>
              </a:rPr>
              <a:t>[+]</a:t>
            </a:r>
          </a:p>
        </p:txBody>
      </p:sp>
      <p:sp>
        <p:nvSpPr>
          <p:cNvPr id="15" name="Textfeld 10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508000" y="3390900"/>
            <a:ext cx="4205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Controller for sensor-based robotics </a:t>
            </a:r>
            <a:r>
              <a:rPr lang="de-DE" altLang="de-DE" sz="2000">
                <a:solidFill>
                  <a:schemeClr val="accent1"/>
                </a:solidFill>
              </a:rPr>
              <a:t>[+]</a:t>
            </a:r>
          </a:p>
        </p:txBody>
      </p:sp>
      <p:sp>
        <p:nvSpPr>
          <p:cNvPr id="16" name="Textfeld 11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835025" y="5557838"/>
            <a:ext cx="2397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1800"/>
              <a:t>Compliance mode </a:t>
            </a:r>
            <a:r>
              <a:rPr lang="de-DE" altLang="de-DE" sz="2000">
                <a:solidFill>
                  <a:schemeClr val="accent1"/>
                </a:solidFill>
              </a:rPr>
              <a:t>[+]</a:t>
            </a:r>
          </a:p>
        </p:txBody>
      </p:sp>
      <p:sp>
        <p:nvSpPr>
          <p:cNvPr id="17" name="Textfeld 12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5832475" y="5184775"/>
            <a:ext cx="2373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solidFill>
                  <a:schemeClr val="accent1"/>
                </a:solidFill>
              </a:rPr>
              <a:t>[+]</a:t>
            </a:r>
            <a:r>
              <a:rPr lang="de-DE" altLang="de-DE" sz="1800">
                <a:solidFill>
                  <a:srgbClr val="000000"/>
                </a:solidFill>
              </a:rPr>
              <a:t> Made in Germany</a:t>
            </a:r>
            <a:endParaRPr lang="de-DE" altLang="de-DE" sz="2000">
              <a:solidFill>
                <a:schemeClr val="accent1"/>
              </a:solidFill>
            </a:endParaRPr>
          </a:p>
        </p:txBody>
      </p:sp>
      <p:sp>
        <p:nvSpPr>
          <p:cNvPr id="18" name="Textfeld 13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6913563" y="2654300"/>
            <a:ext cx="119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solidFill>
                  <a:schemeClr val="accent1"/>
                </a:solidFill>
              </a:rPr>
              <a:t>[+]</a:t>
            </a:r>
            <a:r>
              <a:rPr lang="de-DE" altLang="de-DE" sz="1800">
                <a:solidFill>
                  <a:srgbClr val="000000"/>
                </a:solidFill>
              </a:rPr>
              <a:t> Safety</a:t>
            </a:r>
            <a:endParaRPr lang="de-DE" altLang="de-DE" sz="2000">
              <a:solidFill>
                <a:schemeClr val="accent1"/>
              </a:solidFill>
            </a:endParaRPr>
          </a:p>
        </p:txBody>
      </p:sp>
      <p:sp>
        <p:nvSpPr>
          <p:cNvPr id="19" name="Textfeld 14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5203825" y="4424363"/>
            <a:ext cx="3630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solidFill>
                  <a:schemeClr val="accent1"/>
                </a:solidFill>
              </a:rPr>
              <a:t>[+]</a:t>
            </a:r>
            <a:r>
              <a:rPr lang="de-DE" altLang="de-DE" sz="1800">
                <a:solidFill>
                  <a:srgbClr val="000000"/>
                </a:solidFill>
              </a:rPr>
              <a:t> Sensitive assembly processes</a:t>
            </a:r>
            <a:endParaRPr lang="de-DE" altLang="de-DE" sz="2000">
              <a:solidFill>
                <a:schemeClr val="accent1"/>
              </a:solidFill>
            </a:endParaRPr>
          </a:p>
        </p:txBody>
      </p:sp>
      <p:sp>
        <p:nvSpPr>
          <p:cNvPr id="20" name="Textfeld 15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6602413" y="3594100"/>
            <a:ext cx="1577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solidFill>
                  <a:schemeClr val="accent1"/>
                </a:solidFill>
              </a:rPr>
              <a:t>[+]</a:t>
            </a:r>
            <a:r>
              <a:rPr lang="de-DE" altLang="de-DE" sz="1800">
                <a:solidFill>
                  <a:srgbClr val="000000"/>
                </a:solidFill>
              </a:rPr>
              <a:t> Sensitivity</a:t>
            </a:r>
            <a:endParaRPr lang="de-DE" altLang="de-DE" sz="2000">
              <a:solidFill>
                <a:schemeClr val="accent1"/>
              </a:solidFill>
            </a:endParaRPr>
          </a:p>
        </p:txBody>
      </p:sp>
      <p:sp>
        <p:nvSpPr>
          <p:cNvPr id="21" name="Textfeld 16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6253163" y="1773238"/>
            <a:ext cx="1320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FF730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chemeClr val="accent1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-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de-DE" sz="2000">
                <a:solidFill>
                  <a:schemeClr val="accent1"/>
                </a:solidFill>
              </a:rPr>
              <a:t>[+]</a:t>
            </a:r>
            <a:r>
              <a:rPr lang="de-DE" altLang="de-DE" sz="1800">
                <a:solidFill>
                  <a:srgbClr val="000000"/>
                </a:solidFill>
              </a:rPr>
              <a:t> Mobility</a:t>
            </a:r>
            <a:endParaRPr lang="de-DE" altLang="de-DE" sz="20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882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Inhaltsplatzhalter 1"/>
          <p:cNvSpPr>
            <a:spLocks noGrp="1"/>
          </p:cNvSpPr>
          <p:nvPr>
            <p:ph sz="quarter" idx="4294967295"/>
          </p:nvPr>
        </p:nvSpPr>
        <p:spPr>
          <a:xfrm>
            <a:off x="368300" y="1440000"/>
            <a:ext cx="8497888" cy="2033588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de-DE" sz="1600" noProof="0" dirty="0" smtClean="0"/>
              <a:t>The human acts, the LBR </a:t>
            </a:r>
            <a:r>
              <a:rPr lang="en-GB" altLang="de-DE" sz="1600" noProof="0" dirty="0" err="1" smtClean="0"/>
              <a:t>iiwa</a:t>
            </a:r>
            <a:r>
              <a:rPr lang="en-GB" altLang="de-DE" sz="1600" noProof="0" dirty="0" smtClean="0"/>
              <a:t> reacts</a:t>
            </a:r>
          </a:p>
          <a:p>
            <a:pPr eaLnBrk="1" hangingPunct="1"/>
            <a:r>
              <a:rPr lang="en-GB" altLang="de-DE" sz="1600" noProof="0" dirty="0" smtClean="0"/>
              <a:t>The robot‘s behaviour can be easily programmed via the software</a:t>
            </a:r>
          </a:p>
          <a:p>
            <a:pPr eaLnBrk="1" hangingPunct="1"/>
            <a:r>
              <a:rPr lang="en-GB" altLang="de-DE" sz="1600" noProof="0" dirty="0" smtClean="0"/>
              <a:t>Flexible adaption of the robot’s characteristics to the individual task</a:t>
            </a:r>
          </a:p>
          <a:p>
            <a:pPr eaLnBrk="1" hangingPunct="1"/>
            <a:r>
              <a:rPr lang="en-GB" altLang="de-DE" sz="1600" noProof="0" dirty="0" smtClean="0"/>
              <a:t>Tasks are solved by the means of compliance rather than programmed positioning</a:t>
            </a:r>
            <a:endParaRPr lang="en-GB" altLang="de-DE" sz="1600" noProof="0" dirty="0"/>
          </a:p>
        </p:txBody>
      </p:sp>
      <p:sp>
        <p:nvSpPr>
          <p:cNvPr id="17411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noProof="0" dirty="0" smtClean="0"/>
              <a:t>The new modes – Compliance mode</a:t>
            </a:r>
          </a:p>
        </p:txBody>
      </p:sp>
      <p:pic>
        <p:nvPicPr>
          <p:cNvPr id="2" name="ComplianceFeatur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5"/>
          <a:srcRect l="12481" r="12483"/>
          <a:stretch/>
        </p:blipFill>
        <p:spPr>
          <a:xfrm>
            <a:off x="3013200" y="3780000"/>
            <a:ext cx="312102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151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Inhaltsplatzhalter 1"/>
          <p:cNvSpPr>
            <a:spLocks noGrp="1"/>
          </p:cNvSpPr>
          <p:nvPr>
            <p:ph sz="quarter" idx="4294967295"/>
          </p:nvPr>
        </p:nvSpPr>
        <p:spPr>
          <a:xfrm>
            <a:off x="368300" y="1440000"/>
            <a:ext cx="8497888" cy="2033588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de-DE" sz="1600" noProof="0" dirty="0" smtClean="0"/>
              <a:t>The LBR </a:t>
            </a:r>
            <a:r>
              <a:rPr lang="en-GB" altLang="de-DE" sz="1600" noProof="0" dirty="0" err="1" smtClean="0"/>
              <a:t>iiwa</a:t>
            </a:r>
            <a:r>
              <a:rPr lang="en-GB" altLang="de-DE" sz="1600" noProof="0" dirty="0" smtClean="0"/>
              <a:t> is weightless</a:t>
            </a:r>
          </a:p>
          <a:p>
            <a:r>
              <a:rPr lang="en-GB" altLang="de-DE" sz="1600" noProof="0" dirty="0" smtClean="0"/>
              <a:t>External gravitation is compensated via the integrated sensors and the controller</a:t>
            </a:r>
          </a:p>
          <a:p>
            <a:pPr eaLnBrk="1" hangingPunct="1"/>
            <a:r>
              <a:rPr lang="en-GB" altLang="de-DE" sz="1600" noProof="0" dirty="0" smtClean="0"/>
              <a:t>Only small application of force is necessary for moving the robot in a new pose</a:t>
            </a:r>
          </a:p>
          <a:p>
            <a:pPr eaLnBrk="1" hangingPunct="1"/>
            <a:r>
              <a:rPr lang="en-GB" altLang="de-DE" sz="1600" noProof="0" dirty="0" smtClean="0"/>
              <a:t>Is basis for features like hand guiding and teaching by demonstration</a:t>
            </a:r>
          </a:p>
        </p:txBody>
      </p:sp>
      <p:sp>
        <p:nvSpPr>
          <p:cNvPr id="1843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noProof="0" dirty="0" smtClean="0"/>
              <a:t>The new modes – Gravity compensation</a:t>
            </a:r>
          </a:p>
        </p:txBody>
      </p:sp>
      <p:pic>
        <p:nvPicPr>
          <p:cNvPr id="3" name="GravCom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5"/>
          <a:srcRect l="12502" r="12502"/>
          <a:stretch/>
        </p:blipFill>
        <p:spPr>
          <a:xfrm>
            <a:off x="3013075" y="3780000"/>
            <a:ext cx="3119438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911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noProof="0" dirty="0" smtClean="0"/>
              <a:t>The features – Teaching by demonstration</a:t>
            </a:r>
          </a:p>
        </p:txBody>
      </p:sp>
      <p:sp>
        <p:nvSpPr>
          <p:cNvPr id="7" name="Inhaltsplatzhalter 1"/>
          <p:cNvSpPr>
            <a:spLocks noGrp="1"/>
          </p:cNvSpPr>
          <p:nvPr>
            <p:ph sz="quarter" idx="4294967295"/>
          </p:nvPr>
        </p:nvSpPr>
        <p:spPr>
          <a:xfrm>
            <a:off x="368300" y="1440000"/>
            <a:ext cx="8497888" cy="2033588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de-DE" sz="1600" noProof="0" dirty="0" smtClean="0"/>
              <a:t>The human teaches, the LBR </a:t>
            </a:r>
            <a:r>
              <a:rPr lang="en-GB" altLang="de-DE" sz="1600" noProof="0" dirty="0" err="1" smtClean="0"/>
              <a:t>iiwa</a:t>
            </a:r>
            <a:r>
              <a:rPr lang="en-GB" altLang="de-DE" sz="1600" noProof="0" dirty="0" smtClean="0"/>
              <a:t> understands.</a:t>
            </a:r>
          </a:p>
          <a:p>
            <a:pPr eaLnBrk="1" hangingPunct="1"/>
            <a:r>
              <a:rPr lang="en-GB" altLang="de-DE" sz="1600" noProof="0" dirty="0" smtClean="0"/>
              <a:t>Torque sensors in each axis enable programming by intuitive manual guidance</a:t>
            </a:r>
          </a:p>
          <a:p>
            <a:pPr eaLnBrk="1" hangingPunct="1"/>
            <a:r>
              <a:rPr lang="en-GB" altLang="de-DE" sz="1600" noProof="0" dirty="0" smtClean="0"/>
              <a:t>Reduced time for programming</a:t>
            </a:r>
          </a:p>
          <a:p>
            <a:pPr lvl="1"/>
            <a:r>
              <a:rPr lang="en-GB" altLang="de-DE" sz="1400" noProof="0" dirty="0" smtClean="0"/>
              <a:t>Easy and fast capturing of positions</a:t>
            </a:r>
          </a:p>
          <a:p>
            <a:pPr lvl="1"/>
            <a:r>
              <a:rPr lang="en-GB" altLang="de-DE" sz="1400" noProof="0" dirty="0" smtClean="0"/>
              <a:t>Programming of paths by demonstration</a:t>
            </a:r>
          </a:p>
          <a:p>
            <a:pPr eaLnBrk="1" hangingPunct="1"/>
            <a:r>
              <a:rPr lang="en-GB" altLang="de-DE" sz="1600" noProof="0" dirty="0" smtClean="0"/>
              <a:t>Combination of automation and operator-guided motion</a:t>
            </a:r>
            <a:endParaRPr lang="en-GB" altLang="de-DE" sz="1600" noProof="0" dirty="0"/>
          </a:p>
        </p:txBody>
      </p:sp>
      <p:pic>
        <p:nvPicPr>
          <p:cNvPr id="3" name="TeachingByDemonstr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1169" y="3780000"/>
            <a:ext cx="4163250" cy="2340000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2491169" y="3780000"/>
            <a:ext cx="4163250" cy="2340000"/>
            <a:chOff x="2491169" y="3672000"/>
            <a:chExt cx="4163250" cy="2340000"/>
          </a:xfrm>
        </p:grpSpPr>
        <p:sp>
          <p:nvSpPr>
            <p:cNvPr id="9" name="Rechteck 8"/>
            <p:cNvSpPr/>
            <p:nvPr/>
          </p:nvSpPr>
          <p:spPr bwMode="auto">
            <a:xfrm>
              <a:off x="2491169" y="3672000"/>
              <a:ext cx="4163250" cy="2340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48000"/>
                    <a:alpha val="70000"/>
                  </a:scheme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4643147" y="4589999"/>
              <a:ext cx="2011272" cy="435429"/>
            </a:xfrm>
            <a:prstGeom prst="rect">
              <a:avLst/>
            </a:prstGeom>
            <a:solidFill>
              <a:srgbClr val="FF7300">
                <a:alpha val="69804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Programmieren durch Vormachen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000" i="1" dirty="0" smtClean="0">
                  <a:solidFill>
                    <a:schemeClr val="bg1"/>
                  </a:solidFill>
                  <a:latin typeface="Helvetica" pitchFamily="34" charset="0"/>
                </a:rPr>
                <a:t>Teaching </a:t>
              </a:r>
              <a:r>
                <a:rPr lang="de-DE" sz="1000" i="1" dirty="0" err="1" smtClean="0">
                  <a:solidFill>
                    <a:schemeClr val="bg1"/>
                  </a:solidFill>
                  <a:latin typeface="Helvetica" pitchFamily="34" charset="0"/>
                </a:rPr>
                <a:t>by</a:t>
              </a:r>
              <a:r>
                <a:rPr lang="de-DE" sz="1000" i="1" dirty="0" smtClean="0">
                  <a:solidFill>
                    <a:schemeClr val="bg1"/>
                  </a:solidFill>
                  <a:latin typeface="Helvetica" pitchFamily="34" charset="0"/>
                </a:rPr>
                <a:t> Demonstration</a:t>
              </a:r>
              <a:endParaRPr kumimoji="0" lang="de-DE" sz="1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7995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Inhaltsplatzhalter 1"/>
          <p:cNvSpPr>
            <a:spLocks noGrp="1"/>
          </p:cNvSpPr>
          <p:nvPr>
            <p:ph sz="quarter" idx="4294967295"/>
          </p:nvPr>
        </p:nvSpPr>
        <p:spPr>
          <a:xfrm>
            <a:off x="368300" y="1440000"/>
            <a:ext cx="8497888" cy="2033588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de-DE" sz="1600" noProof="0" dirty="0" smtClean="0"/>
              <a:t>LBR </a:t>
            </a:r>
            <a:r>
              <a:rPr lang="en-GB" altLang="de-DE" sz="1600" noProof="0" dirty="0" err="1" smtClean="0"/>
              <a:t>iiwa</a:t>
            </a:r>
            <a:r>
              <a:rPr lang="en-GB" altLang="de-DE" sz="1600" noProof="0" dirty="0" smtClean="0"/>
              <a:t> is designed like the human arm</a:t>
            </a:r>
          </a:p>
          <a:p>
            <a:pPr eaLnBrk="1" hangingPunct="1"/>
            <a:r>
              <a:rPr lang="en-GB" altLang="de-DE" sz="1600" noProof="0" dirty="0" smtClean="0"/>
              <a:t>It is particularly easy to be integrated in the application because of its small workspace requirements and its lightweight structure</a:t>
            </a:r>
          </a:p>
          <a:p>
            <a:pPr eaLnBrk="1" hangingPunct="1"/>
            <a:r>
              <a:rPr lang="en-GB" altLang="de-DE" sz="1600" noProof="0" dirty="0" smtClean="0"/>
              <a:t>Optimised positioning of the robot kinematic</a:t>
            </a:r>
            <a:endParaRPr lang="en-GB" altLang="de-DE" sz="1600" noProof="0" dirty="0"/>
          </a:p>
        </p:txBody>
      </p:sp>
      <p:sp>
        <p:nvSpPr>
          <p:cNvPr id="19459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noProof="0" dirty="0" smtClean="0"/>
              <a:t>The features – Bionic motions using 7 axes</a:t>
            </a:r>
          </a:p>
        </p:txBody>
      </p:sp>
      <p:pic>
        <p:nvPicPr>
          <p:cNvPr id="4" name="Redundanc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7"/>
          <a:srcRect l="12483" r="12481"/>
          <a:stretch/>
        </p:blipFill>
        <p:spPr>
          <a:xfrm>
            <a:off x="684212" y="3780000"/>
            <a:ext cx="3121025" cy="2340000"/>
          </a:xfrm>
          <a:prstGeom prst="rect">
            <a:avLst/>
          </a:prstGeom>
        </p:spPr>
      </p:pic>
      <p:pic>
        <p:nvPicPr>
          <p:cNvPr id="6" name="RedundancyAssemblyLin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 rotWithShape="1">
          <a:blip r:embed="rId8"/>
          <a:srcRect l="12481" r="12483"/>
          <a:stretch/>
        </p:blipFill>
        <p:spPr>
          <a:xfrm>
            <a:off x="5170488" y="3780000"/>
            <a:ext cx="3121026" cy="234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5170488" y="3780000"/>
            <a:ext cx="3121026" cy="2340000"/>
            <a:chOff x="5170488" y="3654000"/>
            <a:chExt cx="3121026" cy="2340000"/>
          </a:xfrm>
        </p:grpSpPr>
        <p:sp>
          <p:nvSpPr>
            <p:cNvPr id="2" name="Rechteck 1"/>
            <p:cNvSpPr/>
            <p:nvPr/>
          </p:nvSpPr>
          <p:spPr bwMode="auto">
            <a:xfrm>
              <a:off x="5170488" y="3654000"/>
              <a:ext cx="3121025" cy="2340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48000"/>
                    <a:alpha val="70000"/>
                  </a:scheme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Rechteck 2"/>
            <p:cNvSpPr/>
            <p:nvPr/>
          </p:nvSpPr>
          <p:spPr bwMode="auto">
            <a:xfrm>
              <a:off x="6280242" y="4571999"/>
              <a:ext cx="2011272" cy="435429"/>
            </a:xfrm>
            <a:prstGeom prst="rect">
              <a:avLst/>
            </a:prstGeom>
            <a:solidFill>
              <a:srgbClr val="FF7300">
                <a:alpha val="69804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Quantec</a:t>
              </a:r>
              <a:r>
                <a:rPr kumimoji="0" lang="de-DE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 Zentralhandmontage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000" i="1" dirty="0" err="1" smtClean="0">
                  <a:solidFill>
                    <a:schemeClr val="bg1"/>
                  </a:solidFill>
                  <a:latin typeface="Helvetica" pitchFamily="34" charset="0"/>
                </a:rPr>
                <a:t>Quantec</a:t>
              </a:r>
              <a:r>
                <a:rPr lang="de-DE" sz="1000" i="1" dirty="0" smtClean="0">
                  <a:solidFill>
                    <a:schemeClr val="bg1"/>
                  </a:solidFill>
                  <a:latin typeface="Helvetica" pitchFamily="34" charset="0"/>
                </a:rPr>
                <a:t> </a:t>
              </a:r>
              <a:r>
                <a:rPr lang="de-DE" sz="1000" i="1" dirty="0" err="1" smtClean="0">
                  <a:solidFill>
                    <a:schemeClr val="bg1"/>
                  </a:solidFill>
                  <a:latin typeface="Helvetica" pitchFamily="34" charset="0"/>
                </a:rPr>
                <a:t>hand</a:t>
              </a:r>
              <a:r>
                <a:rPr lang="de-DE" sz="1000" i="1" dirty="0" smtClean="0">
                  <a:solidFill>
                    <a:schemeClr val="bg1"/>
                  </a:solidFill>
                  <a:latin typeface="Helvetica" pitchFamily="34" charset="0"/>
                </a:rPr>
                <a:t> </a:t>
              </a:r>
              <a:r>
                <a:rPr lang="de-DE" sz="1000" i="1" dirty="0" err="1" smtClean="0">
                  <a:solidFill>
                    <a:schemeClr val="bg1"/>
                  </a:solidFill>
                  <a:latin typeface="Helvetica" pitchFamily="34" charset="0"/>
                </a:rPr>
                <a:t>assembly</a:t>
              </a:r>
              <a:endParaRPr kumimoji="0" lang="de-DE" sz="1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5444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Inhaltsplatzhalter 1"/>
          <p:cNvSpPr>
            <a:spLocks noGrp="1"/>
          </p:cNvSpPr>
          <p:nvPr>
            <p:ph sz="quarter" idx="4294967295"/>
          </p:nvPr>
        </p:nvSpPr>
        <p:spPr>
          <a:xfrm>
            <a:off x="368300" y="1440000"/>
            <a:ext cx="8497888" cy="2033588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de-DE" sz="1600" noProof="0" dirty="0" smtClean="0"/>
              <a:t>LBR </a:t>
            </a:r>
            <a:r>
              <a:rPr lang="en-GB" altLang="de-DE" sz="1600" noProof="0" dirty="0" err="1" smtClean="0"/>
              <a:t>iiwa</a:t>
            </a:r>
            <a:r>
              <a:rPr lang="en-GB" altLang="de-DE" sz="1600" noProof="0" dirty="0" smtClean="0"/>
              <a:t> offers and integrates the sensitivity for new assembly processes</a:t>
            </a:r>
          </a:p>
          <a:p>
            <a:pPr eaLnBrk="1" hangingPunct="1"/>
            <a:r>
              <a:rPr lang="en-GB" altLang="de-DE" sz="1600" noProof="0" dirty="0" smtClean="0"/>
              <a:t>Simple programming for joining processes</a:t>
            </a:r>
          </a:p>
          <a:p>
            <a:pPr eaLnBrk="1" hangingPunct="1"/>
            <a:r>
              <a:rPr lang="en-GB" altLang="de-DE" sz="1600" noProof="0" dirty="0" smtClean="0"/>
              <a:t>LBR </a:t>
            </a:r>
            <a:r>
              <a:rPr lang="en-GB" altLang="de-DE" sz="1600" noProof="0" dirty="0" err="1" smtClean="0"/>
              <a:t>iiwa</a:t>
            </a:r>
            <a:r>
              <a:rPr lang="en-GB" altLang="de-DE" sz="1600" noProof="0" dirty="0" smtClean="0"/>
              <a:t> integrates the compliance in the structure instead </a:t>
            </a:r>
          </a:p>
          <a:p>
            <a:pPr eaLnBrk="1" hangingPunct="1"/>
            <a:r>
              <a:rPr lang="en-GB" altLang="de-DE" sz="1600" noProof="0" dirty="0" smtClean="0"/>
              <a:t>Reduction of costs and cycle time in engineering, manufacturing and commissioning</a:t>
            </a:r>
          </a:p>
          <a:p>
            <a:pPr eaLnBrk="1" hangingPunct="1"/>
            <a:r>
              <a:rPr lang="en-GB" altLang="de-DE" sz="1600" noProof="0" dirty="0" smtClean="0"/>
              <a:t>Applications with integrated tactile search without vision systems</a:t>
            </a:r>
          </a:p>
          <a:p>
            <a:pPr eaLnBrk="1" hangingPunct="1"/>
            <a:r>
              <a:rPr lang="en-GB" altLang="de-DE" sz="1600" noProof="0" dirty="0" smtClean="0"/>
              <a:t>Allows imprecise feeding of components</a:t>
            </a:r>
            <a:endParaRPr lang="en-GB" altLang="de-DE" sz="1600" noProof="0" dirty="0"/>
          </a:p>
        </p:txBody>
      </p:sp>
      <p:sp>
        <p:nvSpPr>
          <p:cNvPr id="2048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noProof="0" dirty="0" smtClean="0"/>
              <a:t>The features – Sensitive assembly processes</a:t>
            </a:r>
          </a:p>
        </p:txBody>
      </p:sp>
      <p:pic>
        <p:nvPicPr>
          <p:cNvPr id="3" name="AssemblyLineComponen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7"/>
          <a:srcRect l="12311" r="12311"/>
          <a:stretch/>
        </p:blipFill>
        <p:spPr>
          <a:xfrm>
            <a:off x="684213" y="3780000"/>
            <a:ext cx="3135312" cy="2340000"/>
          </a:xfrm>
          <a:prstGeom prst="rect">
            <a:avLst/>
          </a:prstGeom>
        </p:spPr>
      </p:pic>
      <p:pic>
        <p:nvPicPr>
          <p:cNvPr id="4" name="AssemblyLinePress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 rotWithShape="1">
          <a:blip r:embed="rId8"/>
          <a:srcRect l="12502" r="12502"/>
          <a:stretch/>
        </p:blipFill>
        <p:spPr>
          <a:xfrm>
            <a:off x="5170487" y="3780000"/>
            <a:ext cx="3119437" cy="2340000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692149" y="3780000"/>
            <a:ext cx="3121026" cy="2340000"/>
            <a:chOff x="5170488" y="3654000"/>
            <a:chExt cx="3121026" cy="2340000"/>
          </a:xfrm>
        </p:grpSpPr>
        <p:sp>
          <p:nvSpPr>
            <p:cNvPr id="9" name="Rechteck 8"/>
            <p:cNvSpPr/>
            <p:nvPr/>
          </p:nvSpPr>
          <p:spPr bwMode="auto">
            <a:xfrm>
              <a:off x="5170488" y="3654000"/>
              <a:ext cx="3121025" cy="2340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48000"/>
                    <a:alpha val="70000"/>
                  </a:scheme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6280242" y="4571999"/>
              <a:ext cx="2011272" cy="435429"/>
            </a:xfrm>
            <a:prstGeom prst="rect">
              <a:avLst/>
            </a:prstGeom>
            <a:solidFill>
              <a:srgbClr val="FF7300">
                <a:alpha val="69804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Ungenaue Bauteilplatzierung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000" i="1" dirty="0" err="1" smtClean="0">
                  <a:solidFill>
                    <a:schemeClr val="bg1"/>
                  </a:solidFill>
                  <a:latin typeface="Helvetica" pitchFamily="34" charset="0"/>
                </a:rPr>
                <a:t>Imprecise</a:t>
              </a:r>
              <a:r>
                <a:rPr lang="de-DE" sz="1000" i="1" dirty="0" smtClean="0">
                  <a:solidFill>
                    <a:schemeClr val="bg1"/>
                  </a:solidFill>
                  <a:latin typeface="Helvetica" pitchFamily="34" charset="0"/>
                </a:rPr>
                <a:t> </a:t>
              </a:r>
              <a:r>
                <a:rPr lang="de-DE" sz="1000" i="1" dirty="0" err="1" smtClean="0">
                  <a:solidFill>
                    <a:schemeClr val="bg1"/>
                  </a:solidFill>
                  <a:latin typeface="Helvetica" pitchFamily="34" charset="0"/>
                </a:rPr>
                <a:t>feeding</a:t>
              </a:r>
              <a:r>
                <a:rPr lang="de-DE" sz="1000" i="1" dirty="0" smtClean="0">
                  <a:solidFill>
                    <a:schemeClr val="bg1"/>
                  </a:solidFill>
                  <a:latin typeface="Helvetica" pitchFamily="34" charset="0"/>
                </a:rPr>
                <a:t> </a:t>
              </a:r>
              <a:r>
                <a:rPr lang="de-DE" sz="1000" i="1" dirty="0" err="1" smtClean="0">
                  <a:solidFill>
                    <a:schemeClr val="bg1"/>
                  </a:solidFill>
                  <a:latin typeface="Helvetica" pitchFamily="34" charset="0"/>
                </a:rPr>
                <a:t>of</a:t>
              </a:r>
              <a:r>
                <a:rPr lang="de-DE" sz="1000" i="1" dirty="0" smtClean="0">
                  <a:solidFill>
                    <a:schemeClr val="bg1"/>
                  </a:solidFill>
                  <a:latin typeface="Helvetica" pitchFamily="34" charset="0"/>
                </a:rPr>
                <a:t> </a:t>
              </a:r>
              <a:r>
                <a:rPr lang="de-DE" sz="1000" i="1" dirty="0" err="1" smtClean="0">
                  <a:solidFill>
                    <a:schemeClr val="bg1"/>
                  </a:solidFill>
                  <a:latin typeface="Helvetica" pitchFamily="34" charset="0"/>
                </a:rPr>
                <a:t>components</a:t>
              </a:r>
              <a:endParaRPr kumimoji="0" lang="de-DE" sz="1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5170488" y="3780000"/>
            <a:ext cx="3121026" cy="2340000"/>
            <a:chOff x="5170488" y="3654000"/>
            <a:chExt cx="3121026" cy="2340000"/>
          </a:xfrm>
        </p:grpSpPr>
        <p:sp>
          <p:nvSpPr>
            <p:cNvPr id="14" name="Rechteck 13"/>
            <p:cNvSpPr/>
            <p:nvPr/>
          </p:nvSpPr>
          <p:spPr bwMode="auto">
            <a:xfrm>
              <a:off x="5170488" y="3654000"/>
              <a:ext cx="3121025" cy="2340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48000"/>
                    <a:alpha val="70000"/>
                  </a:schemeClr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hteck 14"/>
            <p:cNvSpPr/>
            <p:nvPr/>
          </p:nvSpPr>
          <p:spPr bwMode="auto">
            <a:xfrm>
              <a:off x="6280242" y="4571999"/>
              <a:ext cx="2011272" cy="435429"/>
            </a:xfrm>
            <a:prstGeom prst="rect">
              <a:avLst/>
            </a:prstGeom>
            <a:solidFill>
              <a:srgbClr val="FF7300">
                <a:alpha val="69804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Helvetica" pitchFamily="34" charset="0"/>
                </a:rPr>
                <a:t>Montage mit Nachgiebigkeit</a:t>
              </a:r>
            </a:p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000" i="1" dirty="0" err="1" smtClean="0">
                  <a:solidFill>
                    <a:schemeClr val="bg1"/>
                  </a:solidFill>
                  <a:latin typeface="Helvetica" pitchFamily="34" charset="0"/>
                </a:rPr>
                <a:t>Assembly</a:t>
              </a:r>
              <a:r>
                <a:rPr lang="de-DE" sz="1000" i="1" dirty="0" smtClean="0">
                  <a:solidFill>
                    <a:schemeClr val="bg1"/>
                  </a:solidFill>
                  <a:latin typeface="Helvetica" pitchFamily="34" charset="0"/>
                </a:rPr>
                <a:t> in </a:t>
              </a:r>
              <a:r>
                <a:rPr lang="de-DE" sz="1000" i="1" dirty="0" err="1" smtClean="0">
                  <a:solidFill>
                    <a:schemeClr val="bg1"/>
                  </a:solidFill>
                  <a:latin typeface="Helvetica" pitchFamily="34" charset="0"/>
                </a:rPr>
                <a:t>compliance</a:t>
              </a:r>
              <a:r>
                <a:rPr lang="de-DE" sz="1000" i="1" dirty="0" smtClean="0">
                  <a:solidFill>
                    <a:schemeClr val="bg1"/>
                  </a:solidFill>
                  <a:latin typeface="Helvetica" pitchFamily="34" charset="0"/>
                </a:rPr>
                <a:t> </a:t>
              </a:r>
              <a:r>
                <a:rPr lang="de-DE" sz="1000" i="1" dirty="0" err="1" smtClean="0">
                  <a:solidFill>
                    <a:schemeClr val="bg1"/>
                  </a:solidFill>
                  <a:latin typeface="Helvetica" pitchFamily="34" charset="0"/>
                </a:rPr>
                <a:t>mode</a:t>
              </a:r>
              <a:endParaRPr kumimoji="0" lang="de-DE" sz="1000" b="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7553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KUKA_Master_Rob_(Office_2010)">
  <a:themeElements>
    <a:clrScheme name="KUKA_Master_09012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7300"/>
      </a:accent1>
      <a:accent2>
        <a:srgbClr val="FF3C00"/>
      </a:accent2>
      <a:accent3>
        <a:srgbClr val="FFFFFF"/>
      </a:accent3>
      <a:accent4>
        <a:srgbClr val="000000"/>
      </a:accent4>
      <a:accent5>
        <a:srgbClr val="FFBCAA"/>
      </a:accent5>
      <a:accent6>
        <a:srgbClr val="E73500"/>
      </a:accent6>
      <a:hlink>
        <a:srgbClr val="6482C8"/>
      </a:hlink>
      <a:folHlink>
        <a:srgbClr val="C0C0C0"/>
      </a:folHlink>
    </a:clrScheme>
    <a:fontScheme name="KUKA_Master_09012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rgbClr val="FF66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rgbClr val="FF66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KUKA_Master_09012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7300"/>
        </a:accent1>
        <a:accent2>
          <a:srgbClr val="FF3C00"/>
        </a:accent2>
        <a:accent3>
          <a:srgbClr val="FFFFFF"/>
        </a:accent3>
        <a:accent4>
          <a:srgbClr val="000000"/>
        </a:accent4>
        <a:accent5>
          <a:srgbClr val="FFBCAA"/>
        </a:accent5>
        <a:accent6>
          <a:srgbClr val="E73500"/>
        </a:accent6>
        <a:hlink>
          <a:srgbClr val="6482C8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KUKA_Master">
  <a:themeElements>
    <a:clrScheme name="1_KUKA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7300"/>
      </a:accent1>
      <a:accent2>
        <a:srgbClr val="FF3C00"/>
      </a:accent2>
      <a:accent3>
        <a:srgbClr val="FFFFFF"/>
      </a:accent3>
      <a:accent4>
        <a:srgbClr val="000000"/>
      </a:accent4>
      <a:accent5>
        <a:srgbClr val="FFBCAA"/>
      </a:accent5>
      <a:accent6>
        <a:srgbClr val="E73500"/>
      </a:accent6>
      <a:hlink>
        <a:srgbClr val="6482C8"/>
      </a:hlink>
      <a:folHlink>
        <a:srgbClr val="C0C0C0"/>
      </a:folHlink>
    </a:clrScheme>
    <a:fontScheme name="1_KUKA_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rgbClr val="FF66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rgbClr val="FF66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KUKA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7300"/>
        </a:accent1>
        <a:accent2>
          <a:srgbClr val="FF3C00"/>
        </a:accent2>
        <a:accent3>
          <a:srgbClr val="FFFFFF"/>
        </a:accent3>
        <a:accent4>
          <a:srgbClr val="000000"/>
        </a:accent4>
        <a:accent5>
          <a:srgbClr val="FFBCAA"/>
        </a:accent5>
        <a:accent6>
          <a:srgbClr val="E73500"/>
        </a:accent6>
        <a:hlink>
          <a:srgbClr val="6482C8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KUKA_Master_Rob_(Office_2010)</Template>
  <TotalTime>0</TotalTime>
  <Words>1516</Words>
  <Application>Microsoft Office PowerPoint</Application>
  <PresentationFormat>Benutzerdefiniert</PresentationFormat>
  <Paragraphs>352</Paragraphs>
  <Slides>22</Slides>
  <Notes>13</Notes>
  <HiddenSlides>0</HiddenSlides>
  <MMClips>11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24" baseType="lpstr">
      <vt:lpstr>KUKA_Master_Rob_(Office_2010)</vt:lpstr>
      <vt:lpstr>1_KUKA_Master</vt:lpstr>
      <vt:lpstr>PowerPoint-Präsentation</vt:lpstr>
      <vt:lpstr>ii invite you</vt:lpstr>
      <vt:lpstr>LBR iiwa</vt:lpstr>
      <vt:lpstr>LBR iiwa – the Features</vt:lpstr>
      <vt:lpstr>The new modes – Compliance mode</vt:lpstr>
      <vt:lpstr>The new modes – Gravity compensation</vt:lpstr>
      <vt:lpstr>The features – Teaching by demonstration</vt:lpstr>
      <vt:lpstr>The features – Bionic motions using 7 axes</vt:lpstr>
      <vt:lpstr>The features – Sensitive assembly processes</vt:lpstr>
      <vt:lpstr>Daimler: rear axle transmission assembly</vt:lpstr>
      <vt:lpstr>The features - Safety</vt:lpstr>
      <vt:lpstr>The features - Mobility</vt:lpstr>
      <vt:lpstr>Product overview</vt:lpstr>
      <vt:lpstr>Product overview – KUKA Sunrise Cabinet</vt:lpstr>
      <vt:lpstr>Product overview – KUKA Sunrise.OS</vt:lpstr>
      <vt:lpstr>Product overview – KUKA Sunrise.Workbench</vt:lpstr>
      <vt:lpstr>Product overview</vt:lpstr>
      <vt:lpstr>Product overview – LBR iiwa, 7 kg and 14 kg</vt:lpstr>
      <vt:lpstr>Options – Energy supply</vt:lpstr>
      <vt:lpstr>Options – media flange</vt:lpstr>
      <vt:lpstr>Options – media flange</vt:lpstr>
      <vt:lpstr>KUKA LBR iiwa contacts</vt:lpstr>
    </vt:vector>
  </TitlesOfParts>
  <Company>KUKA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Micheler Manfred</dc:creator>
  <cp:lastModifiedBy>Micheler Manfred</cp:lastModifiedBy>
  <cp:revision>45</cp:revision>
  <dcterms:created xsi:type="dcterms:W3CDTF">2014-09-12T08:42:13Z</dcterms:created>
  <dcterms:modified xsi:type="dcterms:W3CDTF">2014-09-24T07:40:50Z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ategorie">
    <vt:lpwstr>Vorlagen</vt:lpwstr>
  </property>
  <property fmtid="{D5CDD505-2E9C-101B-9397-08002B2CF9AE}" pid="3" name="Unterkategorie">
    <vt:lpwstr/>
  </property>
  <property fmtid="{D5CDD505-2E9C-101B-9397-08002B2CF9AE}" pid="4" name="Firma">
    <vt:lpwstr>KUKA AG</vt:lpwstr>
  </property>
  <property fmtid="{D5CDD505-2E9C-101B-9397-08002B2CF9AE}" pid="5" name="Format">
    <vt:lpwstr/>
  </property>
  <property fmtid="{D5CDD505-2E9C-101B-9397-08002B2CF9AE}" pid="6" name="Status">
    <vt:lpwstr>Endgültig</vt:lpwstr>
  </property>
</Properties>
</file>