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4" r:id="rId2"/>
  </p:sldMasterIdLst>
  <p:notesMasterIdLst>
    <p:notesMasterId r:id="rId15"/>
  </p:notesMasterIdLst>
  <p:handoutMasterIdLst>
    <p:handoutMasterId r:id="rId16"/>
  </p:handoutMasterIdLst>
  <p:sldIdLst>
    <p:sldId id="258" r:id="rId3"/>
    <p:sldId id="328" r:id="rId4"/>
    <p:sldId id="334" r:id="rId5"/>
    <p:sldId id="269" r:id="rId6"/>
    <p:sldId id="329" r:id="rId7"/>
    <p:sldId id="343" r:id="rId8"/>
    <p:sldId id="335" r:id="rId9"/>
    <p:sldId id="332" r:id="rId10"/>
    <p:sldId id="338" r:id="rId11"/>
    <p:sldId id="333" r:id="rId12"/>
    <p:sldId id="305" r:id="rId13"/>
    <p:sldId id="344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lková Martina" initials="WM" lastIdx="1" clrIdx="0">
    <p:extLst>
      <p:ext uri="{19B8F6BF-5375-455C-9EA6-DF929625EA0E}">
        <p15:presenceInfo xmlns:p15="http://schemas.microsoft.com/office/powerpoint/2012/main" userId="S-1-5-21-2197788875-130329053-163976-11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5A5A5A"/>
    <a:srgbClr val="D2D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7" autoAdjust="0"/>
    <p:restoredTop sz="74108" autoAdjust="0"/>
  </p:normalViewPr>
  <p:slideViewPr>
    <p:cSldViewPr snapToGrid="0">
      <p:cViewPr varScale="1">
        <p:scale>
          <a:sx n="86" d="100"/>
          <a:sy n="86" d="100"/>
        </p:scale>
        <p:origin x="198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51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45F4F-5C33-4464-B58B-0139934CD766}" type="datetime1">
              <a:rPr lang="cs-CZ" smtClean="0"/>
              <a:t>12.12.2017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C7D84-B00A-4C1B-A4B4-C1DFEF86F4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656476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4D85C-F879-4B7A-BD80-B07109E332BD}" type="datetime1">
              <a:rPr lang="cs-CZ" smtClean="0"/>
              <a:t>12.12.2017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9D4C8-0876-4596-9921-56343426B3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93030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Merz první v představení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3A4D85C-F879-4B7A-BD80-B07109E332BD}" type="datetime1">
              <a:rPr lang="cs-CZ" smtClean="0"/>
              <a:t>12.12.2017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9D4C8-0876-4596-9921-56343426B3B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852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dirty="0" smtClean="0"/>
              <a:t>Doporučuji věnovat co nejvíce úsilí úvodní analýze. Vše co se vysvětlí zde, ušetří spoustu nedorozumění, času i případných vícenákladů při implementaci.</a:t>
            </a:r>
          </a:p>
          <a:p>
            <a:pPr algn="just"/>
            <a:r>
              <a:rPr lang="cs-CZ" dirty="0" smtClean="0"/>
              <a:t>Na vyhodnocení konkrétních a přesných přínosů je vzhledem k nedávnému ukončení projektu implementace MES před pár měsíci ještě brzo.</a:t>
            </a:r>
          </a:p>
          <a:p>
            <a:pPr algn="just"/>
            <a:r>
              <a:rPr lang="cs-CZ" dirty="0" smtClean="0"/>
              <a:t>Našim cílem ale rozhodně není říci, že zavedením </a:t>
            </a:r>
            <a:r>
              <a:rPr lang="cs-CZ" dirty="0" err="1" smtClean="0"/>
              <a:t>MESu</a:t>
            </a:r>
            <a:r>
              <a:rPr lang="cs-CZ" dirty="0" smtClean="0"/>
              <a:t> jsme snížili zmetkovitost o XX%, prostoje o YY% a nebo zvedli produktivitu o ZZ%.</a:t>
            </a:r>
          </a:p>
          <a:p>
            <a:pPr algn="just"/>
            <a:r>
              <a:rPr lang="cs-CZ" dirty="0" smtClean="0"/>
              <a:t>Naším cílem je mít silný monitorovací nástroj, který pozvedne firemní kulturu, usnadní nám naši řídící práci, bude nás online informovat o výsledcích, souvislostech a abnormalitách.</a:t>
            </a:r>
          </a:p>
          <a:p>
            <a:pPr algn="just"/>
            <a:r>
              <a:rPr lang="cs-CZ" dirty="0" smtClean="0"/>
              <a:t>Nicméně to jak naložit a pracovat s těmito informacemi, to za nás žádný systém neudělá. To musíme udělat my.</a:t>
            </a:r>
          </a:p>
          <a:p>
            <a:pPr algn="just"/>
            <a:r>
              <a:rPr lang="cs-CZ" dirty="0" smtClean="0"/>
              <a:t>Za GUMOTEX, a.s. hodnotím rozhodnutí jít cestou MES MERZ jednoznačně jako krok správným směrem.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3A4D85C-F879-4B7A-BD80-B07109E332BD}" type="datetime1">
              <a:rPr lang="cs-CZ" smtClean="0"/>
              <a:t>12.12.2017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9D4C8-0876-4596-9921-56343426B3B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908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Obecné poznámky:</a:t>
            </a:r>
          </a:p>
          <a:p>
            <a:pPr marL="228600" indent="-228600">
              <a:buAutoNum type="arabicParenR"/>
            </a:pPr>
            <a:r>
              <a:rPr lang="cs-CZ" dirty="0" smtClean="0"/>
              <a:t>Ve všech slajdech bych místo GUMOTEX použil všude GUMOTEX, a.s. a Merz s.r.o.</a:t>
            </a:r>
          </a:p>
          <a:p>
            <a:pPr marL="228600" indent="-228600">
              <a:buAutoNum type="arabicParenR"/>
            </a:pPr>
            <a:r>
              <a:rPr lang="cs-CZ" dirty="0" smtClean="0"/>
              <a:t>Budou nastaveny u jednotlivých slajdů animace?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3A4D85C-F879-4B7A-BD80-B07109E332BD}" type="datetime1">
              <a:rPr lang="cs-CZ" smtClean="0"/>
              <a:t>12.12.2017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9D4C8-0876-4596-9921-56343426B3B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40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213914-DD4F-47A9-AF8C-B8F76B3C72A9}" type="slidenum">
              <a:rPr lang="cs-CZ" smtClean="0"/>
              <a:pPr eaLnBrk="1" hangingPunct="1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101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lvl="0" indent="-171450" algn="just">
              <a:spcBef>
                <a:spcPts val="0"/>
              </a:spcBef>
              <a:buFontTx/>
              <a:buChar char="-"/>
              <a:defRPr/>
            </a:pPr>
            <a:r>
              <a:rPr lang="cs-CZ" dirty="0" smtClean="0"/>
              <a:t>Naše společnost byla založena v roce 1950.</a:t>
            </a:r>
          </a:p>
          <a:p>
            <a:pPr marL="171450" indent="-171450" algn="just">
              <a:buFontTx/>
              <a:buChar char="-"/>
            </a:pPr>
            <a:r>
              <a:rPr lang="cs-CZ" dirty="0" smtClean="0"/>
              <a:t>Jsme přední český exportér – vyvážíme více než 75% produkce do více než 30 zemí celého světa. Hlavní odběratelé jsou v EU.</a:t>
            </a:r>
          </a:p>
          <a:p>
            <a:pPr marL="171450" indent="-171450" algn="just">
              <a:buFontTx/>
              <a:buChar char="-"/>
            </a:pPr>
            <a:r>
              <a:rPr lang="cs-CZ" dirty="0" smtClean="0"/>
              <a:t>Produkty naší společnosti nachází své uplatnění zejména:</a:t>
            </a:r>
            <a:endParaRPr lang="cs-CZ" sz="800" dirty="0" smtClean="0"/>
          </a:p>
          <a:p>
            <a:pPr marL="722313" indent="-360363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dirty="0" smtClean="0"/>
              <a:t>v segmentu vodáckého sportu a aktivního odpočinku, např. čluny a rafty,</a:t>
            </a:r>
            <a:endParaRPr lang="cs-CZ" sz="800" dirty="0" smtClean="0"/>
          </a:p>
          <a:p>
            <a:pPr marL="722313" indent="-360363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dirty="0" smtClean="0"/>
              <a:t>ve speciálních produktech pro záchranné systémy krizových situací, např. nafukovací stany, protipovodňové zábrany, dekontaminační sprchy apod.,</a:t>
            </a:r>
            <a:endParaRPr lang="cs-CZ" sz="800" dirty="0" smtClean="0"/>
          </a:p>
          <a:p>
            <a:pPr marL="722313" indent="-360363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dirty="0" smtClean="0"/>
              <a:t>v multifunkčních vzduchových systémech pro široké využití, hlavně v nábytkářském odvětví,</a:t>
            </a:r>
            <a:endParaRPr lang="cs-CZ" sz="800" dirty="0" smtClean="0"/>
          </a:p>
          <a:p>
            <a:pPr marL="722313" indent="-360363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cs-CZ" dirty="0" smtClean="0"/>
              <a:t>v automobilovém průmyslu - v interiérech i exteriérech osobních a nákladních aut.</a:t>
            </a:r>
          </a:p>
          <a:p>
            <a:pPr marL="171450" indent="-171450">
              <a:buFontTx/>
              <a:buChar char="-"/>
            </a:pPr>
            <a:endParaRPr lang="cs-CZ" dirty="0" smtClean="0"/>
          </a:p>
          <a:p>
            <a:pPr marL="171450" indent="-171450">
              <a:buFontTx/>
              <a:buChar char="-"/>
            </a:pPr>
            <a:endParaRPr lang="cs-CZ" dirty="0" smtClean="0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6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213914-DD4F-47A9-AF8C-B8F76B3C72A9}" type="slidenum">
              <a:rPr lang="cs-CZ" smtClean="0"/>
              <a:pPr eaLnBrk="1" hangingPunct="1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386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dirty="0" smtClean="0"/>
              <a:t>Pilotní program implementace MES Merz byl uskutečněn na </a:t>
            </a:r>
            <a:r>
              <a:rPr lang="cs-CZ" dirty="0" err="1" smtClean="0"/>
              <a:t>Odstěpném</a:t>
            </a:r>
            <a:r>
              <a:rPr lang="cs-CZ" dirty="0" smtClean="0"/>
              <a:t> závodě 02 Autopříslušenství.</a:t>
            </a:r>
          </a:p>
          <a:p>
            <a:pPr algn="just"/>
            <a:r>
              <a:rPr lang="cs-CZ" dirty="0" smtClean="0"/>
              <a:t>Pro monitoring výroby byly zde používány pouze </a:t>
            </a:r>
            <a:r>
              <a:rPr lang="cs-CZ" dirty="0" err="1" smtClean="0"/>
              <a:t>excelovské</a:t>
            </a:r>
            <a:r>
              <a:rPr lang="cs-CZ" dirty="0" smtClean="0"/>
              <a:t> soubory, do kterých se přepisovala jednotlivá data z ručních záznamů pořizovaných při výrobě.</a:t>
            </a:r>
          </a:p>
          <a:p>
            <a:pPr algn="just"/>
            <a:r>
              <a:rPr lang="cs-CZ" dirty="0" smtClean="0"/>
              <a:t>K vyhodnocení jsme dostávali data min. 1,5 dne stará - žádný online přehled o běžící výrobě. Podle čeho se rozhodovat?</a:t>
            </a:r>
          </a:p>
          <a:p>
            <a:pPr algn="just"/>
            <a:r>
              <a:rPr lang="cs-CZ" dirty="0" smtClean="0"/>
              <a:t>Nedostatečná a pomalá informovanost o výsledcích výroby, kvality, údržby… opožděné reakce na vzniklé situace = ztráty.</a:t>
            </a:r>
          </a:p>
          <a:p>
            <a:pPr algn="just"/>
            <a:r>
              <a:rPr lang="cs-CZ" dirty="0" smtClean="0"/>
              <a:t>Velký prostor pro lidskou chybu, potřeba pracovníků na přepisování dat, spousta papírů – veškerá znalost o schopnostech a proškolení zaměstnanců ležela na mistrech výroby.</a:t>
            </a:r>
          </a:p>
          <a:p>
            <a:pPr algn="just"/>
            <a:r>
              <a:rPr lang="cs-CZ" dirty="0" smtClean="0"/>
              <a:t>Sbíraná data byla dostupná jen omezenému počtu pracovníků.</a:t>
            </a:r>
          </a:p>
          <a:p>
            <a:pPr algn="just"/>
            <a:r>
              <a:rPr lang="cs-CZ" dirty="0" smtClean="0"/>
              <a:t>Vizualizace dat – neaktuální, nepřesná a ne online data.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3A4D85C-F879-4B7A-BD80-B07109E332BD}" type="datetime1">
              <a:rPr lang="cs-CZ" smtClean="0"/>
              <a:t>12.12.2017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9D4C8-0876-4596-9921-56343426B3B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771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dirty="0" smtClean="0"/>
              <a:t>Pilotní program implementace MES Merz byl uskutečněn na </a:t>
            </a:r>
            <a:r>
              <a:rPr lang="cs-CZ" dirty="0" err="1" smtClean="0"/>
              <a:t>Odstěpném</a:t>
            </a:r>
            <a:r>
              <a:rPr lang="cs-CZ" dirty="0" smtClean="0"/>
              <a:t> závodě 02 Autopříslušenství.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Sběr výrobních dat z provozů SPUR a SC (2 zcela technologicky odlišné výroby) – přesto se podařilo implementovat jednotný sytém sběru výrobních dat</a:t>
            </a:r>
          </a:p>
          <a:p>
            <a:pPr algn="just"/>
            <a:endParaRPr lang="cs-CZ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3A4D85C-F879-4B7A-BD80-B07109E332BD}" type="datetime1">
              <a:rPr lang="cs-CZ" smtClean="0"/>
              <a:t>12.12.2017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9D4C8-0876-4596-9921-56343426B3B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634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Měli</a:t>
            </a:r>
            <a:r>
              <a:rPr lang="cs-CZ" baseline="0" dirty="0" smtClean="0"/>
              <a:t> bychom se dohodnout, kolik času zabraly jednotlivé fáze, ať se nedohadujeme až na místě.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b="1" dirty="0" smtClean="0"/>
              <a:t>Analýza</a:t>
            </a:r>
          </a:p>
          <a:p>
            <a:pPr marL="722313" lvl="1" indent="-265113">
              <a:lnSpc>
                <a:spcPct val="120000"/>
              </a:lnSpc>
            </a:pPr>
            <a:r>
              <a:rPr lang="cs-CZ" dirty="0" smtClean="0"/>
              <a:t>Specifikace požadavků a funkcionality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b="1" dirty="0" smtClean="0"/>
              <a:t>Pilotní projekt sběru výrobních dat</a:t>
            </a:r>
          </a:p>
          <a:p>
            <a:pPr marL="722313" lvl="1" indent="-265113">
              <a:lnSpc>
                <a:spcPct val="120000"/>
              </a:lnSpc>
            </a:pPr>
            <a:r>
              <a:rPr lang="cs-CZ" dirty="0" smtClean="0"/>
              <a:t>Cíl: vytvořit základní infrastrukturu systému a prototyp pro </a:t>
            </a:r>
            <a:r>
              <a:rPr lang="cs-CZ" dirty="0" err="1" smtClean="0"/>
              <a:t>roll-out</a:t>
            </a:r>
            <a:endParaRPr lang="cs-CZ" dirty="0" smtClean="0"/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b="1" dirty="0" err="1" smtClean="0"/>
              <a:t>Roll-outy</a:t>
            </a:r>
            <a:endParaRPr lang="cs-CZ" b="1" dirty="0" smtClean="0"/>
          </a:p>
          <a:p>
            <a:pPr lvl="1">
              <a:lnSpc>
                <a:spcPct val="120000"/>
              </a:lnSpc>
            </a:pPr>
            <a:r>
              <a:rPr lang="cs-CZ" dirty="0" smtClean="0"/>
              <a:t>Postupné nasazování systému na další linky. V současnosti máme systém Merz naimplementován na všech plánovaných 8 linkách z celkem 10.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cs-CZ" b="1" dirty="0" smtClean="0"/>
              <a:t>Servisní spolupráce, rozvoj funkcionalit, plán </a:t>
            </a:r>
            <a:r>
              <a:rPr lang="cs-CZ" b="1" dirty="0" err="1" smtClean="0"/>
              <a:t>roll-outů</a:t>
            </a:r>
            <a:r>
              <a:rPr lang="cs-CZ" b="1" dirty="0" smtClean="0"/>
              <a:t> na další linky: </a:t>
            </a:r>
          </a:p>
          <a:p>
            <a:pPr marL="722313" indent="-271463">
              <a:lnSpc>
                <a:spcPct val="120000"/>
              </a:lnSpc>
              <a:spcBef>
                <a:spcPts val="600"/>
              </a:spcBef>
            </a:pPr>
            <a:r>
              <a:rPr lang="cs-CZ" sz="1800" dirty="0" smtClean="0"/>
              <a:t>2018 implementace min. +1 linka</a:t>
            </a:r>
          </a:p>
          <a:p>
            <a:pPr marL="722313" indent="-271463">
              <a:lnSpc>
                <a:spcPct val="120000"/>
              </a:lnSpc>
              <a:spcBef>
                <a:spcPts val="600"/>
              </a:spcBef>
            </a:pPr>
            <a:r>
              <a:rPr lang="cs-CZ" sz="1800" dirty="0" smtClean="0"/>
              <a:t>2019 implementace min. +1 linka</a:t>
            </a:r>
          </a:p>
          <a:p>
            <a:pPr marL="722313" indent="-271463">
              <a:lnSpc>
                <a:spcPct val="120000"/>
              </a:lnSpc>
              <a:spcBef>
                <a:spcPts val="600"/>
              </a:spcBef>
            </a:pPr>
            <a:r>
              <a:rPr lang="cs-CZ" sz="1800" dirty="0" smtClean="0"/>
              <a:t>Na všech nových linkách bude monitoring Merz standardem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 startAt="5"/>
            </a:pPr>
            <a:r>
              <a:rPr lang="cs-CZ" sz="2100" b="1" dirty="0" smtClean="0"/>
              <a:t>Co dál?</a:t>
            </a:r>
          </a:p>
          <a:p>
            <a:pPr marL="714375" indent="-268288">
              <a:lnSpc>
                <a:spcPct val="120000"/>
              </a:lnSpc>
              <a:spcBef>
                <a:spcPts val="600"/>
              </a:spcBef>
            </a:pPr>
            <a:r>
              <a:rPr lang="cs-CZ" sz="1800" dirty="0" smtClean="0"/>
              <a:t>Implementace v dalších závodech GUMOTEX</a:t>
            </a:r>
          </a:p>
          <a:p>
            <a:pPr marL="714375" indent="-268288">
              <a:lnSpc>
                <a:spcPct val="120000"/>
              </a:lnSpc>
              <a:spcBef>
                <a:spcPts val="600"/>
              </a:spcBef>
            </a:pPr>
            <a:r>
              <a:rPr lang="cs-CZ" sz="1800" dirty="0" smtClean="0"/>
              <a:t>Modul plánování…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3A4D85C-F879-4B7A-BD80-B07109E332BD}" type="datetime1">
              <a:rPr lang="cs-CZ" smtClean="0"/>
              <a:t>12.12.2017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9D4C8-0876-4596-9921-56343426B3B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979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Jak píši na slajdu slovo na závěr, nemám ještě validní data pro přesné vyhodnocení přínosů. A ani vlastně to nebyl náš hlavní cíl je mít…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3A4D85C-F879-4B7A-BD80-B07109E332BD}" type="datetime1">
              <a:rPr lang="cs-CZ" smtClean="0"/>
              <a:t>12.12.2017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9D4C8-0876-4596-9921-56343426B3B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625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! Jak píši na slajdu slovo na závěr, nemám ještě validní data pro přesné vyhodnocení přínosů. A ani vlastně to nebyl náš hlavní cíl je mít…</a:t>
            </a:r>
          </a:p>
          <a:p>
            <a:pPr marL="0" indent="0">
              <a:buNone/>
            </a:pPr>
            <a:r>
              <a:rPr lang="cs-CZ" dirty="0" smtClean="0"/>
              <a:t>	Reakční doba prostoje - údržba</a:t>
            </a:r>
          </a:p>
          <a:p>
            <a:pPr marL="0" indent="0" algn="just">
              <a:buNone/>
            </a:pPr>
            <a:r>
              <a:rPr lang="cs-CZ" dirty="0" smtClean="0"/>
              <a:t>	</a:t>
            </a:r>
            <a:r>
              <a:rPr lang="cs-CZ" b="1" dirty="0" smtClean="0"/>
              <a:t>= doba reakce na poruchu zařízení se zatím zkrátila o 60%. Systém sám volá údržbáře 	podle typu poruchy pomocí SMS a hlídá mu čas reakce.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	Eliminace papírové práce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b="1" dirty="0" smtClean="0"/>
              <a:t>= úspora 1,2 člověka na den</a:t>
            </a:r>
          </a:p>
          <a:p>
            <a:pPr marL="0" indent="0" algn="just">
              <a:buNone/>
            </a:pPr>
            <a:r>
              <a:rPr lang="cs-CZ" b="1" dirty="0" smtClean="0"/>
              <a:t>	= standardní reporty pro denní operativní porady jsou připraveny do 1 minuty přímo 	organizátorem porady. Dříve byla nutnost je připravovat z </a:t>
            </a:r>
            <a:r>
              <a:rPr lang="cs-CZ" b="1" dirty="0" err="1" smtClean="0"/>
              <a:t>excelovských</a:t>
            </a:r>
            <a:r>
              <a:rPr lang="cs-CZ" b="1" dirty="0" smtClean="0"/>
              <a:t> souborů, což 	zabralo min. 15 – 30 min/den.</a:t>
            </a:r>
          </a:p>
          <a:p>
            <a:pPr marL="0" indent="0" algn="just">
              <a:buNone/>
            </a:pPr>
            <a:r>
              <a:rPr lang="cs-CZ" b="1" dirty="0" smtClean="0"/>
              <a:t>	= výrobní reporty na měsíční porady vedení závodu jsou vytvořeny běhen pár minut, 	</a:t>
            </a:r>
            <a:r>
              <a:rPr lang="cs-CZ" b="1" dirty="0" err="1" smtClean="0"/>
              <a:t>vers</a:t>
            </a:r>
            <a:r>
              <a:rPr lang="cs-CZ" b="1" dirty="0" smtClean="0"/>
              <a:t>. během několika hodin dříve.</a:t>
            </a:r>
          </a:p>
          <a:p>
            <a:pPr marL="0" indent="0">
              <a:buNone/>
            </a:pPr>
            <a:r>
              <a:rPr lang="cs-CZ" dirty="0" smtClean="0"/>
              <a:t>	Matice zaškolení operátorů</a:t>
            </a:r>
          </a:p>
          <a:p>
            <a:pPr marL="0" indent="0">
              <a:buNone/>
            </a:pPr>
            <a:r>
              <a:rPr lang="cs-CZ" dirty="0" smtClean="0"/>
              <a:t> 	</a:t>
            </a:r>
            <a:r>
              <a:rPr lang="cs-CZ" b="1" dirty="0" smtClean="0"/>
              <a:t>= víme o každém operátorovi jak a na co je zaškolen – a můžeme to doložit i našim zákazníkům.</a:t>
            </a:r>
          </a:p>
          <a:p>
            <a:pPr marL="0" indent="0">
              <a:buNone/>
            </a:pPr>
            <a:r>
              <a:rPr lang="cs-CZ" b="1" dirty="0" smtClean="0"/>
              <a:t>	= na pracoviště se může přihlásit a pracovat na něm jen zaškolená osoba.</a:t>
            </a:r>
          </a:p>
          <a:p>
            <a:pPr marL="0" indent="0" algn="just">
              <a:buNone/>
            </a:pPr>
            <a:r>
              <a:rPr lang="cs-CZ" b="1" dirty="0" smtClean="0"/>
              <a:t>	= pravidelná měsíční automatická aktualizace. Nestane se, že mistr na aktualizaci zapomene, 	jako se občas stávalo v minulosti.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Dostupnost dat </a:t>
            </a:r>
          </a:p>
          <a:p>
            <a:pPr marL="0" indent="0" algn="just">
              <a:buNone/>
            </a:pPr>
            <a:r>
              <a:rPr lang="cs-CZ" dirty="0" smtClean="0"/>
              <a:t>	</a:t>
            </a:r>
            <a:r>
              <a:rPr lang="cs-CZ" b="1" dirty="0" smtClean="0"/>
              <a:t>= nyní máme data online, dostupná téměř odkudkoliv, oproti původním datům, která 	jsme dostávali za cca 1,5 dne.</a:t>
            </a:r>
          </a:p>
          <a:p>
            <a:pPr marL="0" indent="0">
              <a:buNone/>
            </a:pPr>
            <a:endParaRPr lang="cs-CZ" sz="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	Uvolňování pracovišť</a:t>
            </a:r>
          </a:p>
          <a:p>
            <a:pPr marL="0" indent="0" algn="just">
              <a:buNone/>
            </a:pPr>
            <a:r>
              <a:rPr lang="cs-CZ" dirty="0" smtClean="0"/>
              <a:t>	</a:t>
            </a:r>
            <a:r>
              <a:rPr lang="cs-CZ" b="1" dirty="0" smtClean="0"/>
              <a:t>= zlepšení situace s uvolňováním pracovišť a prvního ks o 90%. Vizualizace uvolnění 	na LCD.</a:t>
            </a:r>
          </a:p>
          <a:p>
            <a:pPr marL="0" indent="0">
              <a:buNone/>
            </a:pPr>
            <a:endParaRPr lang="cs-CZ" sz="1000" b="1" dirty="0" smtClean="0"/>
          </a:p>
          <a:p>
            <a:pPr marL="0" indent="0">
              <a:buNone/>
            </a:pPr>
            <a:r>
              <a:rPr lang="cs-CZ" b="1" dirty="0" smtClean="0"/>
              <a:t>	</a:t>
            </a:r>
            <a:r>
              <a:rPr lang="cs-CZ" dirty="0" smtClean="0"/>
              <a:t>Snížení chybovosti dat</a:t>
            </a:r>
          </a:p>
          <a:p>
            <a:pPr marL="0" indent="0" algn="just">
              <a:buNone/>
            </a:pPr>
            <a:r>
              <a:rPr lang="cs-CZ" b="1" dirty="0" smtClean="0"/>
              <a:t>	= Data obsahují o 85% chyb méně než u původního sběru do </a:t>
            </a:r>
            <a:r>
              <a:rPr lang="cs-CZ" b="1" dirty="0" err="1" smtClean="0"/>
              <a:t>excelů</a:t>
            </a:r>
            <a:r>
              <a:rPr lang="cs-CZ" b="1" dirty="0" smtClean="0"/>
              <a:t>. V současnosti 	máme největší problém s NOK chybovostí u ručního zadávání. Pracujeme na eliminaci. 	Nicméně tím, že se bavíme o online datech, tak jsme schopni rychle chyby nalézt a 	opravit.</a:t>
            </a:r>
          </a:p>
          <a:p>
            <a:pPr marL="0" indent="0">
              <a:buNone/>
            </a:pPr>
            <a:endParaRPr lang="cs-CZ" sz="1050" b="1" dirty="0" smtClean="0"/>
          </a:p>
          <a:p>
            <a:pPr marL="0" indent="0">
              <a:buNone/>
            </a:pPr>
            <a:r>
              <a:rPr lang="cs-CZ" dirty="0" smtClean="0"/>
              <a:t>	Využití pracovní doby</a:t>
            </a:r>
          </a:p>
          <a:p>
            <a:pPr marL="0" indent="0" algn="just">
              <a:buNone/>
            </a:pPr>
            <a:r>
              <a:rPr lang="cs-CZ" dirty="0" smtClean="0"/>
              <a:t> 	</a:t>
            </a:r>
            <a:r>
              <a:rPr lang="cs-CZ" b="1" dirty="0" smtClean="0"/>
              <a:t>= odpadly diskuze, typu „přišel jsi pozdě, nepřišel“ atd. Systém přesně zaznamená, kdy 	pracovník je na pracovišti, včetně odchodů a návratů z přestávek.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 algn="just">
              <a:buNone/>
            </a:pPr>
            <a:endParaRPr lang="cs-CZ" b="1" dirty="0" smtClean="0"/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3A4D85C-F879-4B7A-BD80-B07109E332BD}" type="datetime1">
              <a:rPr lang="cs-CZ" smtClean="0"/>
              <a:t>12.12.2017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9D4C8-0876-4596-9921-56343426B3B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094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86267" y="169333"/>
            <a:ext cx="8779933" cy="6519334"/>
          </a:xfrm>
          <a:prstGeom prst="rect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358" y="6189134"/>
            <a:ext cx="879842" cy="49975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414866" y="6324600"/>
            <a:ext cx="12107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www.merz.cz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74131" y="1448155"/>
            <a:ext cx="3906000" cy="12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ectangle 17"/>
          <p:cNvSpPr/>
          <p:nvPr userDrawn="1"/>
        </p:nvSpPr>
        <p:spPr>
          <a:xfrm>
            <a:off x="474131" y="3425683"/>
            <a:ext cx="390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2270" y="1771660"/>
            <a:ext cx="7694088" cy="142340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defRPr sz="38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NÁZEV PREZENTACE</a:t>
            </a:r>
            <a:br>
              <a:rPr lang="cs-CZ" dirty="0"/>
            </a:br>
            <a:r>
              <a:rPr lang="cs-CZ" dirty="0"/>
              <a:t>AMET CONSECTETUR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2270" y="3857625"/>
            <a:ext cx="7694088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80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Příjmení</a:t>
            </a:r>
          </a:p>
          <a:p>
            <a:r>
              <a:rPr lang="cs-CZ" dirty="0"/>
              <a:t>00. 00. 2015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68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F5F6-2BEC-4FE2-B314-B39D88A69BF9}" type="datetimeFigureOut">
              <a:rPr lang="cs-CZ" smtClean="0"/>
              <a:t>12.12.2017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CC3D-060B-4E8B-B0CD-2887AA349B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82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F5F6-2BEC-4FE2-B314-B39D88A69BF9}" type="datetimeFigureOut">
              <a:rPr lang="cs-CZ" smtClean="0"/>
              <a:t>12.12.2017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CC3D-060B-4E8B-B0CD-2887AA349B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732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F5F6-2BEC-4FE2-B314-B39D88A69BF9}" type="datetimeFigureOut">
              <a:rPr lang="cs-CZ" smtClean="0"/>
              <a:t>12.12.2017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CC3D-060B-4E8B-B0CD-2887AA349B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124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F5F6-2BEC-4FE2-B314-B39D88A69BF9}" type="datetimeFigureOut">
              <a:rPr lang="cs-CZ" smtClean="0"/>
              <a:t>12.12.2017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CC3D-060B-4E8B-B0CD-2887AA349B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6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F5F6-2BEC-4FE2-B314-B39D88A69BF9}" type="datetimeFigureOut">
              <a:rPr lang="cs-CZ" smtClean="0"/>
              <a:t>12.12.2017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CC3D-060B-4E8B-B0CD-2887AA349B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282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814" y="775753"/>
            <a:ext cx="7886700" cy="1000796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80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a </a:t>
            </a:r>
            <a:r>
              <a:rPr lang="cs-CZ" dirty="0" err="1"/>
              <a:t>liberto</a:t>
            </a:r>
            <a:r>
              <a:rPr lang="cs-CZ" dirty="0"/>
              <a:t> </a:t>
            </a:r>
            <a:r>
              <a:rPr lang="cs-CZ" dirty="0" err="1"/>
              <a:t>varius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46513"/>
            <a:ext cx="7886700" cy="4130449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126" y="6343527"/>
            <a:ext cx="522731" cy="365125"/>
          </a:xfrm>
        </p:spPr>
        <p:txBody>
          <a:bodyPr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9112507-0819-4449-AEE2-A3391E56102C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26506" y="436127"/>
            <a:ext cx="5256000" cy="901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 userDrawn="1"/>
        </p:nvSpPr>
        <p:spPr>
          <a:xfrm>
            <a:off x="426507" y="6336227"/>
            <a:ext cx="5256000" cy="25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161867" y="374242"/>
            <a:ext cx="20997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www.merz.cz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088" y="6330725"/>
            <a:ext cx="656174" cy="37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6199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51563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F5F6-2BEC-4FE2-B314-B39D88A69BF9}" type="datetimeFigureOut">
              <a:rPr lang="cs-CZ" smtClean="0"/>
              <a:t>12.12.2017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CC3D-060B-4E8B-B0CD-2887AA349B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021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F5F6-2BEC-4FE2-B314-B39D88A69BF9}" type="datetimeFigureOut">
              <a:rPr lang="cs-CZ" smtClean="0"/>
              <a:t>12.12.2017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CC3D-060B-4E8B-B0CD-2887AA349B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87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F5F6-2BEC-4FE2-B314-B39D88A69BF9}" type="datetimeFigureOut">
              <a:rPr lang="cs-CZ" smtClean="0"/>
              <a:t>12.12.2017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CC3D-060B-4E8B-B0CD-2887AA349B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72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F5F6-2BEC-4FE2-B314-B39D88A69BF9}" type="datetimeFigureOut">
              <a:rPr lang="cs-CZ" smtClean="0"/>
              <a:t>12.12.2017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CC3D-060B-4E8B-B0CD-2887AA349B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2643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F5F6-2BEC-4FE2-B314-B39D88A69BF9}" type="datetimeFigureOut">
              <a:rPr lang="cs-CZ" smtClean="0"/>
              <a:t>12.12.2017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CC3D-060B-4E8B-B0CD-2887AA349B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08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F5F6-2BEC-4FE2-B314-B39D88A69BF9}" type="datetimeFigureOut">
              <a:rPr lang="cs-CZ" smtClean="0"/>
              <a:t>12.12.2017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CC3D-060B-4E8B-B0CD-2887AA349B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91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9DB08-CA5F-4B65-9D05-4FA9C07E4068}" type="datetimeFigureOut">
              <a:rPr lang="cs-CZ" smtClean="0"/>
              <a:t>12.12.2017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12507-0819-4449-AEE2-A3391E5610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5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2F5F6-2BEC-4FE2-B314-B39D88A69BF9}" type="datetimeFigureOut">
              <a:rPr lang="cs-CZ" smtClean="0"/>
              <a:t>12.12.2017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ACC3D-060B-4E8B-B0CD-2887AA349B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1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png"/><Relationship Id="rId18" Type="http://schemas.openxmlformats.org/officeDocument/2006/relationships/image" Target="../media/image3.pn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270" y="1676848"/>
            <a:ext cx="8439758" cy="1530276"/>
          </a:xfrm>
        </p:spPr>
        <p:txBody>
          <a:bodyPr>
            <a:normAutofit/>
          </a:bodyPr>
          <a:lstStyle/>
          <a:p>
            <a:r>
              <a:rPr lang="cs-CZ" sz="2800" dirty="0" smtClean="0"/>
              <a:t>Výzvy zavedení </a:t>
            </a:r>
            <a:r>
              <a:rPr lang="cs-CZ" sz="2800" dirty="0" err="1" smtClean="0"/>
              <a:t>mes</a:t>
            </a:r>
            <a:r>
              <a:rPr lang="cs-CZ" sz="2800" dirty="0" smtClean="0"/>
              <a:t> do plastikářské výroby:</a:t>
            </a:r>
            <a:br>
              <a:rPr lang="cs-CZ" sz="2800" dirty="0" smtClean="0"/>
            </a:br>
            <a:r>
              <a:rPr lang="cs-CZ" sz="2800" dirty="0" smtClean="0"/>
              <a:t>případová studie </a:t>
            </a:r>
            <a:r>
              <a:rPr lang="cs-CZ" sz="2800" dirty="0" err="1" smtClean="0"/>
              <a:t>mes</a:t>
            </a:r>
            <a:r>
              <a:rPr lang="cs-CZ" sz="2800" dirty="0" smtClean="0"/>
              <a:t> </a:t>
            </a:r>
            <a:r>
              <a:rPr lang="cs-CZ" sz="2800" dirty="0" err="1" smtClean="0"/>
              <a:t>merz</a:t>
            </a:r>
            <a:r>
              <a:rPr lang="cs-CZ" sz="2800" dirty="0" smtClean="0"/>
              <a:t> pro </a:t>
            </a:r>
            <a:r>
              <a:rPr lang="cs-CZ" sz="2800" dirty="0" err="1" smtClean="0"/>
              <a:t>gumotex</a:t>
            </a:r>
            <a:endParaRPr lang="cs-CZ" sz="2800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392270" y="3857625"/>
            <a:ext cx="8439758" cy="1655762"/>
          </a:xfrm>
        </p:spPr>
        <p:txBody>
          <a:bodyPr>
            <a:normAutofit/>
          </a:bodyPr>
          <a:lstStyle/>
          <a:p>
            <a:r>
              <a:rPr lang="cs-CZ" dirty="0" smtClean="0"/>
              <a:t>Petr </a:t>
            </a:r>
            <a:r>
              <a:rPr lang="cs-CZ" dirty="0"/>
              <a:t>Solnař, Merz s.r.o.</a:t>
            </a:r>
          </a:p>
          <a:p>
            <a:endParaRPr lang="cs-CZ" dirty="0"/>
          </a:p>
          <a:p>
            <a:r>
              <a:rPr lang="cs-CZ" dirty="0" smtClean="0"/>
              <a:t>Liberec, 12.12.2017</a:t>
            </a:r>
            <a:endParaRPr lang="cs-CZ" dirty="0"/>
          </a:p>
          <a:p>
            <a:endParaRPr lang="cs-CZ" dirty="0"/>
          </a:p>
        </p:txBody>
      </p:sp>
      <p:pic>
        <p:nvPicPr>
          <p:cNvPr id="6" name="Picture 2" descr="http://www.gumotex.cz/web1/images/logo-gumote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601" y="6236995"/>
            <a:ext cx="1609945" cy="35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3814" y="623354"/>
            <a:ext cx="7886700" cy="1000796"/>
          </a:xfrm>
        </p:spPr>
        <p:txBody>
          <a:bodyPr/>
          <a:lstStyle/>
          <a:p>
            <a:r>
              <a:rPr lang="cs-CZ" dirty="0" smtClean="0"/>
              <a:t>Slovo závěrem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230923"/>
            <a:ext cx="8304335" cy="4946039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 smtClean="0"/>
              <a:t>Úvodní analýza je pilíř!!!       věnovat jí co nejvíce úsilí</a:t>
            </a:r>
          </a:p>
          <a:p>
            <a:pPr algn="just"/>
            <a:r>
              <a:rPr lang="cs-CZ" dirty="0" smtClean="0"/>
              <a:t>Konec před pár měsíci       není přesné vyčíslení přínosů</a:t>
            </a:r>
          </a:p>
          <a:p>
            <a:pPr algn="just"/>
            <a:r>
              <a:rPr lang="cs-CZ" dirty="0" smtClean="0"/>
              <a:t>Cíl sběru výrobních dat:</a:t>
            </a:r>
          </a:p>
          <a:p>
            <a:pPr lvl="1" algn="just">
              <a:buFont typeface="Wingdings" panose="05000000000000000000" pitchFamily="2" charset="2"/>
              <a:buChar char="û"/>
            </a:pPr>
            <a:r>
              <a:rPr lang="cs-CZ" strike="sngStrike" dirty="0" smtClean="0">
                <a:solidFill>
                  <a:srgbClr val="FF0000"/>
                </a:solidFill>
              </a:rPr>
              <a:t>zavedením </a:t>
            </a:r>
            <a:r>
              <a:rPr lang="cs-CZ" strike="sngStrike" dirty="0" err="1" smtClean="0">
                <a:solidFill>
                  <a:srgbClr val="FF0000"/>
                </a:solidFill>
              </a:rPr>
              <a:t>MESu</a:t>
            </a:r>
            <a:r>
              <a:rPr lang="cs-CZ" strike="sngStrike" dirty="0" smtClean="0">
                <a:solidFill>
                  <a:srgbClr val="FF0000"/>
                </a:solidFill>
              </a:rPr>
              <a:t> </a:t>
            </a:r>
            <a:r>
              <a:rPr lang="cs-CZ" strike="sngStrike" dirty="0">
                <a:solidFill>
                  <a:srgbClr val="FF0000"/>
                </a:solidFill>
              </a:rPr>
              <a:t>jsme snížili zmetkovitost </a:t>
            </a:r>
            <a:r>
              <a:rPr lang="cs-CZ" strike="sngStrike" dirty="0" smtClean="0">
                <a:solidFill>
                  <a:srgbClr val="FF0000"/>
                </a:solidFill>
              </a:rPr>
              <a:t>o XX%, prostoje o YY% a nebo </a:t>
            </a:r>
            <a:r>
              <a:rPr lang="cs-CZ" strike="sngStrike" dirty="0">
                <a:solidFill>
                  <a:srgbClr val="FF0000"/>
                </a:solidFill>
              </a:rPr>
              <a:t>zvedli </a:t>
            </a:r>
            <a:r>
              <a:rPr lang="cs-CZ" strike="sngStrike" dirty="0" smtClean="0">
                <a:solidFill>
                  <a:srgbClr val="FF0000"/>
                </a:solidFill>
              </a:rPr>
              <a:t>produktivitu o ZZ%.</a:t>
            </a:r>
          </a:p>
          <a:p>
            <a:pPr lvl="1" algn="just">
              <a:buFont typeface="Wingdings" panose="05000000000000000000" pitchFamily="2" charset="2"/>
              <a:buChar char=""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mít silný monitorovací nástroj</a:t>
            </a:r>
          </a:p>
          <a:p>
            <a:pPr algn="just"/>
            <a:r>
              <a:rPr lang="cs-CZ" dirty="0" smtClean="0"/>
              <a:t>MES zajišťuje kvalitní informace      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rozhodování je na nás!</a:t>
            </a:r>
          </a:p>
          <a:p>
            <a:pPr marL="0" indent="0" algn="just">
              <a:buNone/>
            </a:pPr>
            <a:r>
              <a:rPr lang="cs-C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„Za GUMOTEX, a.s. hodnotím rozhodnutí jít cestou MES MERZ jednoznačně jako krok správným směrem.“</a:t>
            </a:r>
          </a:p>
          <a:p>
            <a:pPr marL="0" indent="0" algn="just">
              <a:buNone/>
            </a:pPr>
            <a:r>
              <a:rPr lang="cs-C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2286000" lvl="5" indent="0" algn="just">
              <a:buNone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Ing. František Řádek</a:t>
            </a:r>
          </a:p>
          <a:p>
            <a:pPr marL="2286000" lvl="5" indent="0" algn="just">
              <a:buNone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Ředitel OZ2 - Autopříslušenství</a:t>
            </a:r>
          </a:p>
          <a:p>
            <a:pPr marL="0" indent="0" algn="just">
              <a:buNone/>
            </a:pPr>
            <a:endParaRPr lang="cs-CZ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2507-0819-4449-AEE2-A3391E56102C}" type="slidenum">
              <a:rPr lang="cs-CZ" smtClean="0"/>
              <a:pPr/>
              <a:t>10</a:t>
            </a:fld>
            <a:r>
              <a:rPr lang="cs-CZ" smtClean="0"/>
              <a:t> </a:t>
            </a:r>
            <a:endParaRPr lang="cs-CZ" dirty="0"/>
          </a:p>
        </p:txBody>
      </p:sp>
      <p:pic>
        <p:nvPicPr>
          <p:cNvPr id="5" name="Picture 2" descr="http://www.gumotex.cz/web1/images/logo-gumote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77" y="6343527"/>
            <a:ext cx="1609945" cy="35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3530334" y="1816290"/>
            <a:ext cx="379142" cy="2230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4612001" y="3693910"/>
            <a:ext cx="379142" cy="2230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517" y="4650060"/>
            <a:ext cx="2257957" cy="1693468"/>
          </a:xfrm>
          <a:prstGeom prst="rect">
            <a:avLst/>
          </a:prstGeom>
        </p:spPr>
      </p:pic>
      <p:sp>
        <p:nvSpPr>
          <p:cNvPr id="9" name="Šipka doprava 8"/>
          <p:cNvSpPr/>
          <p:nvPr/>
        </p:nvSpPr>
        <p:spPr>
          <a:xfrm>
            <a:off x="3738489" y="1266166"/>
            <a:ext cx="379142" cy="2230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2390" y="4455857"/>
            <a:ext cx="791340" cy="107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5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44670" y="4134601"/>
            <a:ext cx="7694088" cy="142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3800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DĚKUJEME ZA POZORNOST!</a:t>
            </a:r>
            <a:endParaRPr lang="cs-CZ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44670" y="1924060"/>
            <a:ext cx="7694088" cy="142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3800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Dotazy?</a:t>
            </a:r>
            <a:endParaRPr lang="cs-CZ" dirty="0"/>
          </a:p>
        </p:txBody>
      </p:sp>
      <p:pic>
        <p:nvPicPr>
          <p:cNvPr id="5" name="Picture 2" descr="http://www.gumotex.cz/web1/images/logo-gumote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0" y="6236995"/>
            <a:ext cx="1609945" cy="35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44670" y="4134601"/>
            <a:ext cx="7694088" cy="142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3800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pic>
        <p:nvPicPr>
          <p:cNvPr id="5" name="Picture 2" descr="http://www.gumotex.cz/web1/images/logo-gumote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0" y="6236995"/>
            <a:ext cx="1609945" cy="35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39" y="1027074"/>
            <a:ext cx="4029075" cy="11239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38" y="2785250"/>
            <a:ext cx="4029075" cy="112395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62638" y="1342405"/>
            <a:ext cx="8881723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Sběr výrobních dat z provozů SPUR a SC (2 zcela technologicky odlišné výroby)</a:t>
            </a:r>
          </a:p>
          <a:p>
            <a:pPr marL="228600" lvl="0" indent="-2286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Terminálová aplikace pro operátory a mistry</a:t>
            </a:r>
          </a:p>
          <a:p>
            <a:pPr marL="685800" lvl="1" indent="-228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Přihlašování operátorů a dalších pracovníků</a:t>
            </a:r>
          </a:p>
          <a:p>
            <a:pPr marL="685800" lvl="1" indent="-228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Typování zmetků a prostojů</a:t>
            </a:r>
          </a:p>
          <a:p>
            <a:pPr marL="685800" lvl="1" indent="-228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Vizualizace výrobního profilu</a:t>
            </a:r>
          </a:p>
          <a:p>
            <a:pPr marL="685800" lvl="1" indent="-228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Uvolnění 1. kusu a výroby, </a:t>
            </a:r>
            <a:r>
              <a:rPr lang="cs-CZ" sz="1200" dirty="0" err="1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checklisty</a:t>
            </a:r>
            <a:endParaRPr lang="cs-CZ" sz="1200" dirty="0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Matice zaškolení</a:t>
            </a:r>
          </a:p>
          <a:p>
            <a:pPr marL="685800" lvl="1" indent="-228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2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Dokumentace</a:t>
            </a:r>
          </a:p>
          <a:p>
            <a:pPr marL="228600" lvl="0" indent="-2286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(online i historicky), nastavení standardů základních reportů.</a:t>
            </a:r>
          </a:p>
          <a:p>
            <a:pPr marL="228600" lvl="0" indent="-2286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Alarmy, eskalace – hlášení definovaných stavů ve výrobě (např. prostoj).</a:t>
            </a:r>
          </a:p>
          <a:p>
            <a:pPr marL="228600" lvl="0" indent="-2286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LCD vizualizace na výrobních linkách.</a:t>
            </a:r>
          </a:p>
          <a:p>
            <a:pPr marL="228600" lvl="0" indent="-2286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Dostupnost pomocí web připojení přes heslo komukoliv a odkudkoliv.</a:t>
            </a:r>
          </a:p>
          <a:p>
            <a:pPr marL="228600" lvl="0" indent="-2286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Tréninková centra vybavená zaškolovacími terminály MES.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489" y="4583152"/>
            <a:ext cx="2496882" cy="1345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8418" y="1815705"/>
            <a:ext cx="3255090" cy="1830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Obdélník 10"/>
          <p:cNvSpPr/>
          <p:nvPr/>
        </p:nvSpPr>
        <p:spPr>
          <a:xfrm>
            <a:off x="362638" y="521388"/>
            <a:ext cx="50876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cap="all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mes</a:t>
            </a:r>
            <a:r>
              <a:rPr lang="cs-CZ" sz="2800" cap="all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cs-CZ" sz="2800" cap="all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merz</a:t>
            </a:r>
            <a:r>
              <a:rPr lang="cs-CZ" sz="2800" cap="all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v </a:t>
            </a:r>
            <a:r>
              <a:rPr lang="cs-CZ" sz="2800" cap="all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gumotex</a:t>
            </a:r>
            <a:r>
              <a:rPr lang="cs-CZ" sz="2800" cap="all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a.s.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981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Představení společností GUMOTEX, a.s. a Merz s.r.o.</a:t>
            </a:r>
          </a:p>
          <a:p>
            <a:r>
              <a:rPr lang="cs-CZ" dirty="0" smtClean="0"/>
              <a:t>Situace GUMOTEX, a.s. před zavedením systému MES</a:t>
            </a:r>
            <a:endParaRPr lang="cs-CZ" dirty="0"/>
          </a:p>
          <a:p>
            <a:r>
              <a:rPr lang="cs-CZ" dirty="0" smtClean="0"/>
              <a:t>Přínosy nasazení MES Merz v GUMOTEX, a.s.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2507-0819-4449-AEE2-A3391E56102C}" type="slidenum">
              <a:rPr lang="cs-CZ" smtClean="0"/>
              <a:pPr/>
              <a:t>2</a:t>
            </a:fld>
            <a:r>
              <a:rPr lang="cs-CZ"/>
              <a:t> </a:t>
            </a:r>
            <a:endParaRPr lang="cs-CZ" dirty="0"/>
          </a:p>
        </p:txBody>
      </p:sp>
      <p:pic>
        <p:nvPicPr>
          <p:cNvPr id="5" name="Picture 2" descr="http://www.gumotex.cz/web1/images/logo-gumote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77" y="6343527"/>
            <a:ext cx="1609945" cy="35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b="4085"/>
          <a:stretch/>
        </p:blipFill>
        <p:spPr>
          <a:xfrm>
            <a:off x="3021979" y="4802838"/>
            <a:ext cx="2567007" cy="153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1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43" y="4815840"/>
            <a:ext cx="1736933" cy="576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802" y="5638963"/>
            <a:ext cx="1415533" cy="655339"/>
          </a:xfrm>
          <a:prstGeom prst="rect">
            <a:avLst/>
          </a:prstGeom>
        </p:spPr>
      </p:pic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 společnosti </a:t>
            </a:r>
            <a:r>
              <a:rPr lang="cs-CZ" dirty="0" err="1" smtClean="0"/>
              <a:t>merz</a:t>
            </a:r>
            <a:r>
              <a:rPr lang="cs-CZ" dirty="0"/>
              <a:t> </a:t>
            </a:r>
            <a:r>
              <a:rPr lang="cs-CZ" dirty="0" smtClean="0"/>
              <a:t>s.r.o.</a:t>
            </a:r>
            <a:endParaRPr lang="cs-CZ" dirty="0"/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609419" y="1492900"/>
            <a:ext cx="7886700" cy="4424267"/>
          </a:xfrm>
        </p:spPr>
        <p:txBody>
          <a:bodyPr>
            <a:normAutofit/>
          </a:bodyPr>
          <a:lstStyle/>
          <a:p>
            <a:r>
              <a:rPr lang="cs-CZ" dirty="0" smtClean="0"/>
              <a:t>1991, Liberec</a:t>
            </a:r>
          </a:p>
          <a:p>
            <a:r>
              <a:rPr lang="cs-CZ" dirty="0" smtClean="0"/>
              <a:t>IT a konzultační společnost</a:t>
            </a:r>
          </a:p>
          <a:p>
            <a:r>
              <a:rPr lang="cs-CZ" dirty="0" smtClean="0"/>
              <a:t>Vývoj a implementace MES Merz</a:t>
            </a:r>
          </a:p>
          <a:p>
            <a:r>
              <a:rPr lang="cs-CZ" dirty="0" smtClean="0"/>
              <a:t>Vývoj SW a HW na zakázku, vývoj a prodej </a:t>
            </a:r>
            <a:r>
              <a:rPr lang="cs-CZ" dirty="0" err="1" smtClean="0"/>
              <a:t>std</a:t>
            </a:r>
            <a:r>
              <a:rPr lang="cs-CZ" dirty="0" smtClean="0"/>
              <a:t>. </a:t>
            </a:r>
            <a:r>
              <a:rPr lang="cs-CZ" dirty="0"/>
              <a:t>p</a:t>
            </a:r>
            <a:r>
              <a:rPr lang="cs-CZ" dirty="0" smtClean="0"/>
              <a:t>roduktů (OPC, SCADA)</a:t>
            </a:r>
          </a:p>
          <a:p>
            <a:r>
              <a:rPr lang="cs-CZ" dirty="0" err="1" smtClean="0"/>
              <a:t>Automotive</a:t>
            </a:r>
            <a:r>
              <a:rPr lang="cs-CZ" dirty="0" smtClean="0"/>
              <a:t>, </a:t>
            </a:r>
            <a:r>
              <a:rPr lang="cs-CZ" dirty="0" err="1" smtClean="0"/>
              <a:t>plastikářství</a:t>
            </a:r>
            <a:r>
              <a:rPr lang="cs-CZ" dirty="0" smtClean="0"/>
              <a:t>, papírenství, farmacie, elektrotechnika, strojírenství, dřevařství a nábytkářství, potravinářství, papírenství, vodárenství, energetika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348126" y="6343527"/>
            <a:ext cx="522731" cy="365125"/>
          </a:xfrm>
        </p:spPr>
        <p:txBody>
          <a:bodyPr/>
          <a:lstStyle/>
          <a:p>
            <a:r>
              <a:rPr lang="cs-CZ" dirty="0"/>
              <a:t>4</a:t>
            </a:r>
          </a:p>
        </p:txBody>
      </p:sp>
      <p:pic>
        <p:nvPicPr>
          <p:cNvPr id="6" name="Picture 2" descr="H:\Projects\Obchodni2\Propagace\Loga\Partneri + zákazníci\Magna\Magn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43" y="5846656"/>
            <a:ext cx="1540222" cy="3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6" descr="trw_au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719" y="4971498"/>
            <a:ext cx="800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s://upload.wikimedia.org/wikipedia/commons/4/45/Logo_Chassis_Brakes_Internatio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28" y="5059590"/>
            <a:ext cx="1517689" cy="4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 descr="H:\Data\OMO\propagace\loga reference\DDL Lukavec DH Dekor\head_logo.gif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70" y="5737152"/>
            <a:ext cx="917575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523" y="5759871"/>
            <a:ext cx="1152000" cy="32392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606" y="5706563"/>
            <a:ext cx="1250839" cy="535536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68" y="5573495"/>
            <a:ext cx="1055093" cy="70339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761" y="5636240"/>
            <a:ext cx="1066144" cy="640651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59" y="5114566"/>
            <a:ext cx="1245862" cy="491424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86" y="5435278"/>
            <a:ext cx="1243827" cy="428654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825" y="4769980"/>
            <a:ext cx="1098640" cy="972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16" y="5049423"/>
            <a:ext cx="1335415" cy="576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796" y="5079912"/>
            <a:ext cx="1706264" cy="576000"/>
          </a:xfrm>
          <a:prstGeom prst="rect">
            <a:avLst/>
          </a:prstGeom>
        </p:spPr>
      </p:pic>
      <p:pic>
        <p:nvPicPr>
          <p:cNvPr id="21" name="Picture 2" descr="http://www.gumotex.cz/web1/images/logo-gumotex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77" y="6343527"/>
            <a:ext cx="1609945" cy="35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49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 společnosti </a:t>
            </a:r>
            <a:r>
              <a:rPr lang="cs-CZ" dirty="0" err="1" smtClean="0"/>
              <a:t>gumotex</a:t>
            </a:r>
            <a:r>
              <a:rPr lang="cs-CZ" dirty="0" smtClean="0"/>
              <a:t>, a.s.</a:t>
            </a:r>
            <a:endParaRPr lang="cs-CZ" dirty="0"/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593815" y="1580445"/>
            <a:ext cx="7987478" cy="4763081"/>
          </a:xfrm>
        </p:spPr>
        <p:txBody>
          <a:bodyPr>
            <a:normAutofit lnSpcReduction="10000"/>
          </a:bodyPr>
          <a:lstStyle/>
          <a:p>
            <a:pPr marL="171450" lvl="0" indent="-171450" algn="just">
              <a:spcBef>
                <a:spcPts val="0"/>
              </a:spcBef>
              <a:buFontTx/>
              <a:buChar char="-"/>
              <a:defRPr/>
            </a:pPr>
            <a:r>
              <a:rPr lang="cs-CZ" dirty="0" smtClean="0"/>
              <a:t>Založena </a:t>
            </a:r>
            <a:r>
              <a:rPr lang="cs-CZ" dirty="0"/>
              <a:t>v roce </a:t>
            </a:r>
            <a:r>
              <a:rPr lang="cs-CZ" dirty="0" smtClean="0"/>
              <a:t>1950</a:t>
            </a:r>
            <a:endParaRPr lang="cs-CZ" dirty="0"/>
          </a:p>
          <a:p>
            <a:pPr marL="171450" indent="-171450" algn="just">
              <a:buFontTx/>
              <a:buChar char="-"/>
            </a:pPr>
            <a:r>
              <a:rPr lang="cs-CZ" dirty="0" smtClean="0"/>
              <a:t>Přední </a:t>
            </a:r>
            <a:r>
              <a:rPr lang="cs-CZ" dirty="0"/>
              <a:t>český exportér </a:t>
            </a:r>
            <a:r>
              <a:rPr lang="cs-CZ" dirty="0" smtClean="0"/>
              <a:t>– více </a:t>
            </a:r>
            <a:r>
              <a:rPr lang="cs-CZ" dirty="0"/>
              <a:t>než </a:t>
            </a:r>
            <a:r>
              <a:rPr lang="cs-CZ" dirty="0" smtClean="0"/>
              <a:t>75 % </a:t>
            </a:r>
            <a:r>
              <a:rPr lang="cs-CZ" dirty="0"/>
              <a:t>produkce do více než 30 </a:t>
            </a:r>
            <a:r>
              <a:rPr lang="cs-CZ" dirty="0" smtClean="0"/>
              <a:t>zemí. Hlavní odběratelé jsou v EU</a:t>
            </a:r>
            <a:endParaRPr lang="cs-CZ" dirty="0"/>
          </a:p>
          <a:p>
            <a:pPr marL="171450" indent="-171450" algn="just">
              <a:buFontTx/>
              <a:buChar char="-"/>
            </a:pPr>
            <a:r>
              <a:rPr lang="cs-CZ" dirty="0"/>
              <a:t>Produkty </a:t>
            </a:r>
            <a:r>
              <a:rPr lang="cs-CZ" dirty="0" smtClean="0"/>
              <a:t>nachází </a:t>
            </a:r>
            <a:r>
              <a:rPr lang="cs-CZ" dirty="0"/>
              <a:t>své uplatnění zejména</a:t>
            </a:r>
            <a:r>
              <a:rPr lang="cs-CZ" dirty="0" smtClean="0"/>
              <a:t>:</a:t>
            </a:r>
            <a:endParaRPr lang="cs-CZ" sz="900" dirty="0" smtClean="0"/>
          </a:p>
          <a:p>
            <a:pPr marL="722313" indent="-360363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dirty="0" smtClean="0"/>
              <a:t>v </a:t>
            </a:r>
            <a:r>
              <a:rPr lang="cs-CZ" dirty="0"/>
              <a:t>segmentu vodáckého sportu a aktivního </a:t>
            </a:r>
            <a:r>
              <a:rPr lang="cs-CZ" dirty="0" smtClean="0"/>
              <a:t>odpočinku, </a:t>
            </a:r>
            <a:r>
              <a:rPr lang="cs-CZ" dirty="0"/>
              <a:t>např. čluny a </a:t>
            </a:r>
            <a:r>
              <a:rPr lang="cs-CZ" dirty="0" smtClean="0"/>
              <a:t>rafty,</a:t>
            </a:r>
            <a:endParaRPr lang="cs-CZ" sz="900" dirty="0"/>
          </a:p>
          <a:p>
            <a:pPr marL="722313" indent="-360363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dirty="0"/>
              <a:t>ve speciálních produktech pro záchranné systémy krizových </a:t>
            </a:r>
            <a:r>
              <a:rPr lang="cs-CZ" dirty="0" smtClean="0"/>
              <a:t>situací, </a:t>
            </a:r>
            <a:r>
              <a:rPr lang="cs-CZ" dirty="0"/>
              <a:t>např. nafukovací stany, protipovodňové zábrany, dekontaminační sprchy apod</a:t>
            </a:r>
            <a:r>
              <a:rPr lang="cs-CZ" dirty="0" smtClean="0"/>
              <a:t>.,</a:t>
            </a:r>
            <a:endParaRPr lang="cs-CZ" sz="900" dirty="0"/>
          </a:p>
          <a:p>
            <a:pPr marL="722313" indent="-360363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dirty="0"/>
              <a:t>v multifunkčních vzduchových systémech pro široké využití, hlavně v nábytkářském </a:t>
            </a:r>
            <a:r>
              <a:rPr lang="cs-CZ" dirty="0" smtClean="0"/>
              <a:t>odvětví,</a:t>
            </a:r>
            <a:endParaRPr lang="cs-CZ" sz="900" dirty="0" smtClean="0"/>
          </a:p>
          <a:p>
            <a:pPr marL="722313" indent="-360363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cs-CZ" dirty="0" smtClean="0"/>
              <a:t>v </a:t>
            </a:r>
            <a:r>
              <a:rPr lang="cs-CZ" dirty="0"/>
              <a:t>automobilovém průmyslu - v interiérech i exteriérech osobních a nákladních </a:t>
            </a:r>
            <a:r>
              <a:rPr lang="cs-CZ" dirty="0" smtClean="0"/>
              <a:t>aut.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348126" y="6343527"/>
            <a:ext cx="522731" cy="365125"/>
          </a:xfrm>
        </p:spPr>
        <p:txBody>
          <a:bodyPr/>
          <a:lstStyle/>
          <a:p>
            <a:r>
              <a:rPr lang="cs-CZ" dirty="0"/>
              <a:t>3</a:t>
            </a:r>
          </a:p>
        </p:txBody>
      </p:sp>
      <p:pic>
        <p:nvPicPr>
          <p:cNvPr id="5" name="Picture 2" descr="http://www.gumotex.cz/web1/images/logo-gumote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77" y="6343527"/>
            <a:ext cx="1609945" cy="35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36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Gumotex</a:t>
            </a:r>
            <a:r>
              <a:rPr lang="cs-CZ" dirty="0" smtClean="0"/>
              <a:t>, a.s. před zavedením </a:t>
            </a:r>
            <a:r>
              <a:rPr lang="cs-CZ" dirty="0" err="1" smtClean="0"/>
              <a:t>mes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8126" y="1533403"/>
            <a:ext cx="8624711" cy="4739786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/>
              <a:t>Reporting v XLS        omezená dostupnost</a:t>
            </a:r>
          </a:p>
          <a:p>
            <a:pPr algn="just"/>
            <a:r>
              <a:rPr lang="cs-CZ" dirty="0" smtClean="0"/>
              <a:t>Výsledky po 1,5 dne        opožděné reakce na vzniklé situace        ztráty</a:t>
            </a:r>
          </a:p>
          <a:p>
            <a:pPr algn="just"/>
            <a:r>
              <a:rPr lang="cs-CZ" dirty="0" smtClean="0"/>
              <a:t>Přepisování z papírů ve výrobě</a:t>
            </a:r>
          </a:p>
          <a:p>
            <a:pPr lvl="1" algn="just"/>
            <a:r>
              <a:rPr lang="cs-CZ" dirty="0" smtClean="0"/>
              <a:t>lidská chyba</a:t>
            </a:r>
          </a:p>
          <a:p>
            <a:pPr lvl="1" algn="just"/>
            <a:r>
              <a:rPr lang="cs-CZ" dirty="0" smtClean="0"/>
              <a:t>zatěžování lidských zdrojů</a:t>
            </a:r>
          </a:p>
          <a:p>
            <a:pPr lvl="1" algn="just"/>
            <a:r>
              <a:rPr lang="cs-CZ" dirty="0" smtClean="0"/>
              <a:t>množství papírů</a:t>
            </a:r>
          </a:p>
          <a:p>
            <a:pPr lvl="1" algn="just"/>
            <a:r>
              <a:rPr lang="cs-CZ" dirty="0" smtClean="0"/>
              <a:t>nositelem informací o kompetencích pouze mistři</a:t>
            </a:r>
          </a:p>
          <a:p>
            <a:pPr algn="just"/>
            <a:r>
              <a:rPr lang="cs-CZ" dirty="0" smtClean="0"/>
              <a:t>Off-line data       neaktuální a nepřesná vizualizace</a:t>
            </a:r>
            <a:r>
              <a:rPr lang="cs-CZ" dirty="0"/>
              <a:t>.</a:t>
            </a:r>
          </a:p>
          <a:p>
            <a:pPr marL="0" indent="0" algn="ctr">
              <a:buNone/>
            </a:pPr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ROZHODOVAT!?</a:t>
            </a:r>
            <a:endParaRPr lang="cs-C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2507-0819-4449-AEE2-A3391E56102C}" type="slidenum">
              <a:rPr lang="cs-CZ" smtClean="0"/>
              <a:pPr/>
              <a:t>5</a:t>
            </a:fld>
            <a:r>
              <a:rPr lang="cs-CZ" smtClean="0"/>
              <a:t> </a:t>
            </a:r>
            <a:endParaRPr lang="cs-CZ" dirty="0"/>
          </a:p>
        </p:txBody>
      </p:sp>
      <p:pic>
        <p:nvPicPr>
          <p:cNvPr id="5" name="Picture 2" descr="http://www.gumotex.cz/web1/images/logo-gumote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77" y="6343527"/>
            <a:ext cx="1609945" cy="35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2620535" y="1628082"/>
            <a:ext cx="379142" cy="2230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3033130" y="2159623"/>
            <a:ext cx="379142" cy="2230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681286" y="3070670"/>
            <a:ext cx="379142" cy="2230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671198" y="3403267"/>
            <a:ext cx="379142" cy="2230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671198" y="3746604"/>
            <a:ext cx="379142" cy="2230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670135" y="4079201"/>
            <a:ext cx="379142" cy="2230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>
            <a:off x="2093773" y="4644196"/>
            <a:ext cx="379142" cy="2230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7634866" y="2147290"/>
            <a:ext cx="379142" cy="2230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 descr="Educator Musing: Parent Revolution's Two Petition Strategy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50" y="3880624"/>
            <a:ext cx="1971932" cy="226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6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Pilotní implementace MES MERZ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Odštěpném </a:t>
            </a:r>
            <a:r>
              <a:rPr lang="cs-CZ" dirty="0"/>
              <a:t>závodě 02 Autopříslušenství</a:t>
            </a:r>
            <a:r>
              <a:rPr lang="cs-CZ" dirty="0" smtClean="0"/>
              <a:t>.</a:t>
            </a:r>
          </a:p>
          <a:p>
            <a:r>
              <a:rPr lang="cs-CZ" dirty="0"/>
              <a:t>Sběr </a:t>
            </a:r>
            <a:r>
              <a:rPr lang="cs-CZ" dirty="0" smtClean="0"/>
              <a:t>dat </a:t>
            </a:r>
            <a:r>
              <a:rPr lang="cs-CZ" dirty="0"/>
              <a:t>z provozů SPUR a </a:t>
            </a:r>
            <a:r>
              <a:rPr lang="cs-CZ" dirty="0" smtClean="0"/>
              <a:t>SC        technologicky odlišná výroba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2507-0819-4449-AEE2-A3391E56102C}" type="slidenum">
              <a:rPr lang="cs-CZ" smtClean="0"/>
              <a:pPr/>
              <a:t>6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4572000" y="2660246"/>
            <a:ext cx="379142" cy="2230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17" y="2966225"/>
            <a:ext cx="4549696" cy="2676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8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4572000" y="3703441"/>
            <a:ext cx="4549696" cy="2676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www.gumotex.cz/web1/images/logo-gumote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77" y="6343527"/>
            <a:ext cx="1609945" cy="35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35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Výzvy implementace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76549"/>
            <a:ext cx="7886700" cy="4400413"/>
          </a:xfrm>
        </p:spPr>
        <p:txBody>
          <a:bodyPr/>
          <a:lstStyle/>
          <a:p>
            <a:r>
              <a:rPr lang="cs-CZ" dirty="0" smtClean="0"/>
              <a:t>Úvodní analýza – vliv na hladký průběh celé implementace</a:t>
            </a:r>
          </a:p>
          <a:p>
            <a:pPr lvl="1"/>
            <a:r>
              <a:rPr lang="cs-CZ" dirty="0" smtClean="0"/>
              <a:t>Jasně definovat každý detail procesu výroby</a:t>
            </a:r>
          </a:p>
          <a:p>
            <a:pPr lvl="1"/>
            <a:r>
              <a:rPr lang="cs-CZ" dirty="0" smtClean="0"/>
              <a:t>Jasně definovat proces implementace systému</a:t>
            </a:r>
          </a:p>
          <a:p>
            <a:pPr lvl="1"/>
            <a:r>
              <a:rPr lang="cs-CZ" dirty="0" smtClean="0"/>
              <a:t>Jasně definovat požadavky a očekávanou funkcionalitu</a:t>
            </a:r>
          </a:p>
          <a:p>
            <a:r>
              <a:rPr lang="cs-CZ" dirty="0" smtClean="0"/>
              <a:t>Rozfázování projektu</a:t>
            </a:r>
          </a:p>
          <a:p>
            <a:pPr lvl="1"/>
            <a:r>
              <a:rPr lang="cs-CZ" dirty="0" smtClean="0"/>
              <a:t>Vhodné začít pilotním nasazením na vybrané linky</a:t>
            </a:r>
          </a:p>
          <a:p>
            <a:pPr lvl="1"/>
            <a:r>
              <a:rPr lang="cs-CZ" dirty="0" smtClean="0"/>
              <a:t>Teprve po úspěšném pilotu nasazovat („</a:t>
            </a:r>
            <a:r>
              <a:rPr lang="cs-CZ" dirty="0" err="1" smtClean="0"/>
              <a:t>rolloutovat</a:t>
            </a:r>
            <a:r>
              <a:rPr lang="cs-CZ" dirty="0" smtClean="0"/>
              <a:t>“) na další linky</a:t>
            </a:r>
          </a:p>
          <a:p>
            <a:r>
              <a:rPr lang="cs-CZ" dirty="0" smtClean="0"/>
              <a:t>Kapacita, zdroje</a:t>
            </a:r>
          </a:p>
          <a:p>
            <a:pPr lvl="1"/>
            <a:r>
              <a:rPr lang="cs-CZ" dirty="0" smtClean="0"/>
              <a:t>Zodpovědný, spolehlivý a motivovaný tým na obou stranách</a:t>
            </a:r>
          </a:p>
          <a:p>
            <a:pPr lvl="1"/>
            <a:r>
              <a:rPr lang="cs-CZ" dirty="0" smtClean="0"/>
              <a:t>Dostatečná kapacita členů týmu na straně zákazníka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2507-0819-4449-AEE2-A3391E56102C}" type="slidenum">
              <a:rPr lang="cs-CZ" smtClean="0"/>
              <a:pPr/>
              <a:t>7</a:t>
            </a:fld>
            <a:r>
              <a:rPr lang="cs-CZ" smtClean="0"/>
              <a:t> </a:t>
            </a:r>
            <a:endParaRPr lang="cs-CZ" dirty="0"/>
          </a:p>
        </p:txBody>
      </p:sp>
      <p:pic>
        <p:nvPicPr>
          <p:cNvPr id="5" name="Picture 2" descr="http://www.gumotex.cz/web1/images/logo-gumote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77" y="6343527"/>
            <a:ext cx="1609945" cy="35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4" y="2118731"/>
            <a:ext cx="759751" cy="104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1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Přínosy zavedení </a:t>
            </a:r>
            <a:r>
              <a:rPr lang="cs-CZ" dirty="0" err="1" smtClean="0"/>
              <a:t>mes</a:t>
            </a:r>
            <a:r>
              <a:rPr lang="cs-CZ" dirty="0" smtClean="0"/>
              <a:t> </a:t>
            </a:r>
            <a:r>
              <a:rPr lang="cs-CZ" dirty="0" err="1" smtClean="0"/>
              <a:t>merz</a:t>
            </a:r>
            <a:r>
              <a:rPr lang="cs-CZ" dirty="0" smtClean="0"/>
              <a:t> v </a:t>
            </a:r>
            <a:r>
              <a:rPr lang="cs-CZ" dirty="0" err="1" smtClean="0"/>
              <a:t>gumotex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292" y="1465385"/>
            <a:ext cx="8780585" cy="471157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cs-CZ" dirty="0" smtClean="0"/>
              <a:t>Okamžitý </a:t>
            </a:r>
            <a:r>
              <a:rPr lang="cs-CZ" dirty="0"/>
              <a:t>přehled o stavu </a:t>
            </a:r>
            <a:r>
              <a:rPr lang="cs-CZ" dirty="0" smtClean="0"/>
              <a:t>výroby, vzdálený přístupu, vizualizace dat na pracovištích, informovanost širokého okruhu pracovníků.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Máme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validní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přehledná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data,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rychle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k nim dostaneme.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Automatický systém eskalací, kdykoliv se něco neplánovaného děje.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Snížili jsme reakční časy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vzniklé problémy 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prostoje, zmetky).</a:t>
            </a:r>
          </a:p>
          <a:p>
            <a:pPr marL="0" indent="0">
              <a:buNone/>
            </a:pP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2507-0819-4449-AEE2-A3391E56102C}" type="slidenum">
              <a:rPr lang="cs-CZ" smtClean="0"/>
              <a:pPr/>
              <a:t>8</a:t>
            </a:fld>
            <a:r>
              <a:rPr lang="cs-CZ" smtClean="0"/>
              <a:t> </a:t>
            </a:r>
            <a:endParaRPr lang="cs-CZ" dirty="0"/>
          </a:p>
        </p:txBody>
      </p:sp>
      <p:pic>
        <p:nvPicPr>
          <p:cNvPr id="5" name="Picture 2" descr="http://www.gumotex.cz/web1/images/logo-gumote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77" y="6343527"/>
            <a:ext cx="1609945" cy="35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4302423" y="2141888"/>
            <a:ext cx="946297" cy="64858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>
            <a:off x="4302423" y="4707507"/>
            <a:ext cx="946297" cy="64858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8722" y="3274358"/>
            <a:ext cx="1731179" cy="9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4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Přínosy zavedení </a:t>
            </a:r>
            <a:r>
              <a:rPr lang="cs-CZ" dirty="0" err="1" smtClean="0"/>
              <a:t>mes</a:t>
            </a:r>
            <a:r>
              <a:rPr lang="cs-CZ" dirty="0" smtClean="0"/>
              <a:t> </a:t>
            </a:r>
            <a:r>
              <a:rPr lang="cs-CZ" dirty="0" err="1" smtClean="0"/>
              <a:t>merz</a:t>
            </a:r>
            <a:r>
              <a:rPr lang="cs-CZ" dirty="0" smtClean="0"/>
              <a:t> v </a:t>
            </a:r>
            <a:r>
              <a:rPr lang="cs-CZ" dirty="0" err="1" smtClean="0"/>
              <a:t>gumotex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3415" y="1348154"/>
            <a:ext cx="8628185" cy="4875701"/>
          </a:xfrm>
        </p:spPr>
        <p:txBody>
          <a:bodyPr>
            <a:normAutofit/>
          </a:bodyPr>
          <a:lstStyle/>
          <a:p>
            <a:r>
              <a:rPr lang="cs-CZ" dirty="0" smtClean="0"/>
              <a:t>Reakční doba prostoje – údržba – </a:t>
            </a:r>
            <a:r>
              <a:rPr lang="cs-CZ" b="1" dirty="0" smtClean="0"/>
              <a:t>reakce zatím zkrácena o 60%</a:t>
            </a:r>
            <a:endParaRPr lang="cs-CZ" dirty="0" smtClean="0"/>
          </a:p>
          <a:p>
            <a:pPr algn="just"/>
            <a:r>
              <a:rPr lang="cs-CZ" dirty="0" smtClean="0"/>
              <a:t>Eliminace papírové práce - </a:t>
            </a:r>
            <a:r>
              <a:rPr lang="cs-CZ" b="1" dirty="0"/>
              <a:t>úspora 1,2 člověka na den</a:t>
            </a:r>
          </a:p>
          <a:p>
            <a:r>
              <a:rPr lang="cs-CZ" dirty="0" smtClean="0"/>
              <a:t>Matice zaškolení operátorů</a:t>
            </a:r>
          </a:p>
          <a:p>
            <a:r>
              <a:rPr lang="cs-CZ" dirty="0"/>
              <a:t>Dostupnost dat </a:t>
            </a:r>
            <a:r>
              <a:rPr lang="cs-CZ" dirty="0" smtClean="0"/>
              <a:t>– </a:t>
            </a:r>
            <a:r>
              <a:rPr lang="cs-CZ" b="1" dirty="0" smtClean="0"/>
              <a:t>data on-line odkudkoliv</a:t>
            </a:r>
            <a:endParaRPr lang="cs-CZ" b="1" dirty="0"/>
          </a:p>
          <a:p>
            <a:pPr algn="just"/>
            <a:r>
              <a:rPr lang="cs-CZ" dirty="0" smtClean="0"/>
              <a:t>Uvolňování pracovišť – </a:t>
            </a:r>
            <a:r>
              <a:rPr lang="cs-CZ" b="1" dirty="0"/>
              <a:t>zlepšení </a:t>
            </a:r>
            <a:r>
              <a:rPr lang="cs-CZ" b="1" dirty="0" smtClean="0"/>
              <a:t>uvolňování </a:t>
            </a:r>
            <a:r>
              <a:rPr lang="cs-CZ" b="1" dirty="0"/>
              <a:t>pracovišť a prvního ks o 90%</a:t>
            </a:r>
            <a:r>
              <a:rPr lang="cs-CZ" dirty="0" smtClean="0"/>
              <a:t> </a:t>
            </a:r>
            <a:endParaRPr lang="cs-CZ" dirty="0"/>
          </a:p>
          <a:p>
            <a:pPr algn="just"/>
            <a:r>
              <a:rPr lang="cs-CZ" dirty="0" smtClean="0"/>
              <a:t>Snížení </a:t>
            </a:r>
            <a:r>
              <a:rPr lang="cs-CZ" dirty="0"/>
              <a:t>chybovosti </a:t>
            </a:r>
            <a:r>
              <a:rPr lang="cs-CZ" dirty="0" smtClean="0"/>
              <a:t>dat – </a:t>
            </a:r>
            <a:r>
              <a:rPr lang="cs-CZ" b="1" dirty="0" smtClean="0"/>
              <a:t>o 85% menší chybovost</a:t>
            </a:r>
            <a:endParaRPr lang="cs-CZ" dirty="0"/>
          </a:p>
          <a:p>
            <a:pPr algn="just"/>
            <a:r>
              <a:rPr lang="cs-CZ" dirty="0" smtClean="0"/>
              <a:t>Využití </a:t>
            </a:r>
            <a:r>
              <a:rPr lang="cs-CZ" dirty="0"/>
              <a:t>pracovní </a:t>
            </a:r>
            <a:r>
              <a:rPr lang="cs-CZ" dirty="0" smtClean="0"/>
              <a:t>doby – </a:t>
            </a:r>
            <a:r>
              <a:rPr lang="cs-CZ" b="1" dirty="0" smtClean="0"/>
              <a:t>přesný přehled o přítomnosti na pracovišti</a:t>
            </a:r>
            <a:endParaRPr lang="cs-CZ" b="1" dirty="0"/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01943" y="6343527"/>
            <a:ext cx="522731" cy="365125"/>
          </a:xfrm>
        </p:spPr>
        <p:txBody>
          <a:bodyPr/>
          <a:lstStyle/>
          <a:p>
            <a:fld id="{89112507-0819-4449-AEE2-A3391E56102C}" type="slidenum">
              <a:rPr lang="cs-CZ" smtClean="0"/>
              <a:pPr/>
              <a:t>9</a:t>
            </a:fld>
            <a:r>
              <a:rPr lang="cs-CZ" smtClean="0"/>
              <a:t> </a:t>
            </a:r>
            <a:endParaRPr lang="cs-CZ" dirty="0"/>
          </a:p>
        </p:txBody>
      </p:sp>
      <p:pic>
        <p:nvPicPr>
          <p:cNvPr id="5" name="Picture 2" descr="http://www.gumotex.cz/web1/images/logo-gumote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77" y="6343527"/>
            <a:ext cx="1609945" cy="35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289044" y="1429717"/>
            <a:ext cx="379142" cy="2230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285329" y="1972411"/>
            <a:ext cx="379142" cy="2230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274178" y="2507662"/>
            <a:ext cx="379142" cy="2230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274179" y="3054079"/>
            <a:ext cx="379142" cy="2230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285329" y="3578182"/>
            <a:ext cx="379142" cy="2230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285327" y="4425678"/>
            <a:ext cx="379142" cy="2230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>
            <a:off x="274177" y="4938631"/>
            <a:ext cx="379142" cy="2230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303" y="5274414"/>
            <a:ext cx="2359618" cy="1327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5921" y="2260988"/>
            <a:ext cx="2041301" cy="1100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9640" y="3899299"/>
            <a:ext cx="2325249" cy="884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356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2710</TotalTime>
  <Words>1269</Words>
  <Application>Microsoft Office PowerPoint</Application>
  <PresentationFormat>Předvádění na obrazovce (4:3)</PresentationFormat>
  <Paragraphs>183</Paragraphs>
  <Slides>12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Vlastní návrh</vt:lpstr>
      <vt:lpstr>Výzvy zavedení mes do plastikářské výroby: případová studie mes merz pro gumotex</vt:lpstr>
      <vt:lpstr>Prezentace aplikace PowerPoint</vt:lpstr>
      <vt:lpstr>O společnosti merz s.r.o.</vt:lpstr>
      <vt:lpstr>O společnosti gumotex, a.s.</vt:lpstr>
      <vt:lpstr>Gumotex, a.s. před zavedením mes</vt:lpstr>
      <vt:lpstr>Pilotní implementace MES MERZ</vt:lpstr>
      <vt:lpstr>Výzvy implementace</vt:lpstr>
      <vt:lpstr>Přínosy zavedení mes merz v gumotex</vt:lpstr>
      <vt:lpstr>Přínosy zavedení mes merz v gumotex</vt:lpstr>
      <vt:lpstr>Slovo závěrem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Koubová Zuzana</dc:creator>
  <cp:lastModifiedBy>Solnař Petr</cp:lastModifiedBy>
  <cp:revision>275</cp:revision>
  <dcterms:created xsi:type="dcterms:W3CDTF">2015-10-05T14:50:04Z</dcterms:created>
  <dcterms:modified xsi:type="dcterms:W3CDTF">2017-12-12T07:12:36Z</dcterms:modified>
</cp:coreProperties>
</file>